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5143500" cx="9144000"/>
  <p:notesSz cx="6858000" cy="9144000"/>
  <p:embeddedFontLst>
    <p:embeddedFont>
      <p:font typeface="Wellfleet"/>
      <p:regular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Wellfleet-regular.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Share: Here is a notebook page where the traits DO change. Percy goes from feeling like a failure to feeling powerful. So the reader notices this and notes it.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Skipping Session 3 for 2017. I already did it. I like the graphic on p 32 of UOS. Add for 2018.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Anyone here have a brother, sister, friend -even- that is slightly...um...annoying. You pick on them, tease them, etc. BUT heaven forbid if anyone ELSE can pick on them? When you care about a person, it is hard to watch people say bad things without getting </a:t>
            </a:r>
            <a:r>
              <a:rPr lang="en"/>
              <a:t>defensive</a:t>
            </a:r>
            <a:r>
              <a:rPr lang="en"/>
              <a:t>. </a:t>
            </a:r>
          </a:p>
          <a:p>
            <a:pPr lvl="0" rtl="0">
              <a:spcBef>
                <a:spcPts val="0"/>
              </a:spcBef>
              <a:buNone/>
            </a:pPr>
            <a:r>
              <a:rPr lang="en"/>
              <a:t>We can be the same way with our characters.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Will in Popularity: </a:t>
            </a:r>
            <a:br>
              <a:rPr lang="en"/>
            </a:br>
            <a:r>
              <a:rPr lang="en"/>
              <a:t>So, I have been defending Will. Trying to </a:t>
            </a:r>
            <a:r>
              <a:rPr lang="en"/>
              <a:t>sympathize</a:t>
            </a:r>
            <a:r>
              <a:rPr lang="en"/>
              <a:t> with him wanting to be popular. </a:t>
            </a:r>
            <a:r>
              <a:rPr lang="en"/>
              <a:t>Even though</a:t>
            </a:r>
            <a:r>
              <a:rPr lang="en"/>
              <a:t> I no longer care about such things...once upon a time...I really did want this too.  But maybe I need to look at his behaviors more closely. I will close my eyes and go over the parts of the story </a:t>
            </a:r>
            <a:r>
              <a:rPr lang="en"/>
              <a:t>with a</a:t>
            </a:r>
            <a:r>
              <a:rPr lang="en"/>
              <a:t> lens of, “Are there any parts that push me to the other side of Will? His less likeable sides?”</a:t>
            </a:r>
          </a:p>
          <a:p>
            <a:pPr lvl="0">
              <a:spcBef>
                <a:spcPts val="0"/>
              </a:spcBef>
              <a:buNone/>
            </a:pPr>
            <a:r>
              <a:t/>
            </a:r>
            <a:endParaRPr/>
          </a:p>
          <a:p>
            <a:pPr lvl="0">
              <a:spcBef>
                <a:spcPts val="0"/>
              </a:spcBef>
              <a:buNone/>
            </a:pPr>
            <a:r>
              <a:rPr lang="en"/>
              <a:t>When he says he never wants to spend time with the Allens again...and if he can wish a wish ..that would be it. It is disloyal, </a:t>
            </a:r>
            <a:r>
              <a:rPr lang="en"/>
              <a:t>repulsive</a:t>
            </a:r>
            <a:r>
              <a:rPr lang="en"/>
              <a:t> almost. But then again...I mean...maybe they ARE annoying? Am I just defending Will...?”</a:t>
            </a:r>
          </a:p>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Any traits show up that shocked you from either character?  I hear some of you say that even when Malfoy was alone and down for the count..Harry was merciless. I agree. And some of my experts in HP noted that that spell, </a:t>
            </a:r>
            <a:r>
              <a:rPr i="1" lang="en"/>
              <a:t>Sectumsempra</a:t>
            </a:r>
            <a:r>
              <a:rPr lang="en"/>
              <a:t> is NOT  a spell...it is a deadly curse. It makes me want to reread to see what I missed in my loveable Harry.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Now you try this out. I will show you a scene from Harry Potter and the Half-Blood Prince. Harry is a likeable, unsung hero. A kind compassionate boy. And Malfoy is a bully. But watch this scene.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That feeling of being sort of conflicted over a character isn’t just about Harry or Will. You have that many times in a novel with the main character...or minor character. Push yourself as you read today to find the flaws in your characters and be okay with that...no...mark it and see how the author builds a 3-D character from it.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MidTeach: I want to show you another way to look at your characters: Something you can all do in your novel is create an emotional timeline. You can trace your characters emotions through the novel, giving evidence along the way. I have an example up there </a:t>
            </a:r>
            <a:r>
              <a:rPr lang="en"/>
              <a:t>from</a:t>
            </a:r>
            <a:r>
              <a:rPr lang="en"/>
              <a:t> Greg from Diary of a Wimpy Kid. But you can do this work in all the novels you are reading today. </a:t>
            </a:r>
          </a:p>
          <a:p>
            <a:pPr lvl="0">
              <a:spcBef>
                <a:spcPts val="0"/>
              </a:spcBef>
              <a:buNone/>
            </a:pPr>
            <a:r>
              <a:rPr lang="en"/>
              <a:t>NOTICE these are jots from several days of reading that then can also work as an extended thinking page. </a:t>
            </a:r>
          </a:p>
          <a:p>
            <a:pPr lvl="0">
              <a:spcBef>
                <a:spcPts val="0"/>
              </a:spcBef>
              <a:buNone/>
            </a:pPr>
            <a:r>
              <a:t/>
            </a:r>
            <a:endParaRPr/>
          </a:p>
          <a:p>
            <a:pPr lvl="0" rtl="0">
              <a:spcBef>
                <a:spcPts val="0"/>
              </a:spcBef>
              <a:buNone/>
            </a:pPr>
            <a:r>
              <a:rPr lang="en"/>
              <a:t>FYI, at the end of the hour, i will ask you to share your strongest notebook page with your partner. If you want to take a few minutes to scan and see which one you will </a:t>
            </a:r>
            <a:r>
              <a:rPr lang="en"/>
              <a:t>share</a:t>
            </a:r>
            <a:r>
              <a:rPr lang="en"/>
              <a:t>, do so. You will also need to think about WHY that is your strongest.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Share: Will you take the last few minutes here and share out with your partner what you feel is the strongest of all the notebook pages you have. Be ready to say WHY you feel that way. Go ahead. </a:t>
            </a:r>
          </a:p>
          <a:p>
            <a:pPr lvl="0">
              <a:spcBef>
                <a:spcPts val="0"/>
              </a:spcBef>
              <a:buNone/>
            </a:pPr>
            <a:r>
              <a:t/>
            </a:r>
            <a:endParaRPr/>
          </a:p>
          <a:p>
            <a:pPr lvl="0" rtl="0">
              <a:spcBef>
                <a:spcPts val="0"/>
              </a:spcBef>
              <a:buNone/>
            </a:pPr>
            <a:r>
              <a:rPr lang="en"/>
              <a:t>Tonight</a:t>
            </a:r>
            <a:r>
              <a:rPr lang="en"/>
              <a:t>.. I want you to also create a pace. Read </a:t>
            </a:r>
            <a:r>
              <a:rPr lang="en"/>
              <a:t>for</a:t>
            </a:r>
            <a:r>
              <a:rPr lang="en"/>
              <a:t> 30 minutes. Yep...AND also pay very close attention to how much you read in thirty.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 character of </a:t>
            </a:r>
            <a:r>
              <a:rPr lang="en"/>
              <a:t>the</a:t>
            </a:r>
            <a:r>
              <a:rPr lang="en"/>
              <a:t> stories </a:t>
            </a:r>
            <a:r>
              <a:rPr lang="en"/>
              <a:t>from</a:t>
            </a:r>
            <a:r>
              <a:rPr lang="en"/>
              <a:t> this collection is names Will. In each </a:t>
            </a:r>
            <a:r>
              <a:rPr lang="en"/>
              <a:t>story</a:t>
            </a:r>
            <a:r>
              <a:rPr lang="en"/>
              <a:t> of First French Kiss, he is a different age. In today’s story, he is in </a:t>
            </a:r>
            <a:r>
              <a:rPr lang="en"/>
              <a:t>the</a:t>
            </a:r>
            <a:r>
              <a:rPr lang="en"/>
              <a:t> 4th grade. This story is called “Popularity.”</a:t>
            </a:r>
          </a:p>
          <a:p>
            <a:pPr lvl="0">
              <a:spcBef>
                <a:spcPts val="0"/>
              </a:spcBef>
              <a:buNone/>
            </a:pPr>
            <a:r>
              <a:t/>
            </a:r>
            <a:endParaRPr/>
          </a:p>
          <a:p>
            <a:pPr lvl="0">
              <a:spcBef>
                <a:spcPts val="0"/>
              </a:spcBef>
              <a:buNone/>
            </a:pPr>
            <a:r>
              <a:rPr lang="en"/>
              <a:t>Readers, whenever you start a story, you want to plan your </a:t>
            </a:r>
            <a:r>
              <a:rPr lang="en"/>
              <a:t>thinkings</a:t>
            </a:r>
            <a:r>
              <a:rPr lang="en"/>
              <a:t> work. Beginnings of stories, especially shorts stories, come </a:t>
            </a:r>
            <a:r>
              <a:rPr lang="en"/>
              <a:t>at you </a:t>
            </a:r>
            <a:r>
              <a:rPr lang="en"/>
              <a:t>quickly. It helps  get ready by asking, “What sort of thinking will I be doing?” We have worked in this a little at this point. So quickly, think about what you will focus on as I read.</a:t>
            </a:r>
          </a:p>
          <a:p>
            <a:pPr lvl="0">
              <a:spcBef>
                <a:spcPts val="0"/>
              </a:spcBef>
              <a:buNone/>
            </a:pPr>
            <a:r>
              <a:rPr lang="en"/>
              <a:t>One </a:t>
            </a:r>
            <a:r>
              <a:rPr lang="en"/>
              <a:t>way</a:t>
            </a:r>
            <a:r>
              <a:rPr lang="en"/>
              <a:t> to ALWAYS think is  about characters in the story. Their traits, the small details. The smallest </a:t>
            </a:r>
            <a:r>
              <a:rPr lang="en"/>
              <a:t>character</a:t>
            </a:r>
            <a:r>
              <a:rPr lang="en"/>
              <a:t> trait can give you insight. </a:t>
            </a:r>
          </a:p>
          <a:p>
            <a:pPr lvl="0">
              <a:spcBef>
                <a:spcPts val="0"/>
              </a:spcBef>
              <a:buNone/>
            </a:pPr>
            <a:r>
              <a:rPr lang="en"/>
              <a:t>Try this: Pay attention to the small </a:t>
            </a:r>
            <a:r>
              <a:rPr lang="en"/>
              <a:t>details</a:t>
            </a:r>
            <a:r>
              <a:rPr lang="en"/>
              <a:t> as I read. Jot them down in your notebook or a Post-It to keep track of your thinking. </a:t>
            </a:r>
          </a:p>
          <a:p>
            <a:pPr lvl="0">
              <a:spcBef>
                <a:spcPts val="0"/>
              </a:spcBef>
              <a:buNone/>
            </a:pPr>
            <a:r>
              <a:rPr lang="en"/>
              <a:t>I will be paying attention too. Compare your thinking with mine. </a:t>
            </a:r>
          </a:p>
          <a:p>
            <a:pPr lvl="0">
              <a:spcBef>
                <a:spcPts val="0"/>
              </a:spcBef>
              <a:buNone/>
            </a:pPr>
            <a:r>
              <a:t/>
            </a:r>
            <a:endParaRPr/>
          </a:p>
          <a:p>
            <a:pPr lvl="0">
              <a:spcBef>
                <a:spcPts val="0"/>
              </a:spcBef>
              <a:buNone/>
            </a:pPr>
            <a:r>
              <a:t/>
            </a:r>
            <a:endParaRPr/>
          </a:p>
          <a:p>
            <a:pPr lvl="0">
              <a:spcBef>
                <a:spcPts val="0"/>
              </a:spcBef>
              <a:buNone/>
            </a:pPr>
            <a:r>
              <a:rPr lang="en"/>
              <a:t>Use the read-aloud for this day. </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Session 5 Read Aloud: Second half of Popularity.</a:t>
            </a:r>
          </a:p>
          <a:p>
            <a:pPr lvl="0">
              <a:spcBef>
                <a:spcPts val="0"/>
              </a:spcBef>
              <a:buNone/>
            </a:pPr>
            <a:r>
              <a:t/>
            </a:r>
            <a:endParaRPr/>
          </a:p>
          <a:p>
            <a:pPr lvl="0">
              <a:spcBef>
                <a:spcPts val="0"/>
              </a:spcBef>
              <a:buNone/>
            </a:pPr>
            <a:r>
              <a:rPr lang="en"/>
              <a:t>Turn to your partner and tell them about how your reading went last night...you were to pace yourself in your reading for 30 min. How did that go for you? Turn and Share. </a:t>
            </a:r>
          </a:p>
          <a:p>
            <a:pPr lvl="0">
              <a:spcBef>
                <a:spcPts val="0"/>
              </a:spcBef>
              <a:buNone/>
            </a:pPr>
            <a:r>
              <a:rPr lang="en"/>
              <a:t>OPTIONAL: “If you read less that 20 pages, stay at the carpet and let’s talk about </a:t>
            </a:r>
            <a:r>
              <a:rPr lang="en"/>
              <a:t>the</a:t>
            </a:r>
            <a:r>
              <a:rPr lang="en"/>
              <a:t> next step in your reading.” </a:t>
            </a:r>
          </a:p>
          <a:p>
            <a:pPr lvl="0">
              <a:spcBef>
                <a:spcPts val="0"/>
              </a:spcBef>
              <a:buNone/>
            </a:pPr>
            <a:r>
              <a:rPr lang="en"/>
              <a:t>Today we are going to continue </a:t>
            </a:r>
            <a:r>
              <a:rPr lang="en"/>
              <a:t>Popularity</a:t>
            </a:r>
            <a:r>
              <a:rPr lang="en"/>
              <a:t>. So far we have </a:t>
            </a:r>
            <a:r>
              <a:rPr lang="en"/>
              <a:t>watched</a:t>
            </a:r>
            <a:r>
              <a:rPr lang="en"/>
              <a:t> how traits evolve and change. With Will we see less likeable sides and sides that are not always there. But today I want you to think about the idea that SOME TRAITS MATTER MORE THAN OTHERS, BECAUSE THEY INFLUENCE THE STORY. </a:t>
            </a:r>
          </a:p>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If you were to theorize right now, which of these traits would you predict might influence the rest of </a:t>
            </a:r>
            <a:r>
              <a:rPr lang="en"/>
              <a:t>the</a:t>
            </a:r>
            <a:r>
              <a:rPr lang="en"/>
              <a:t> plot most? </a:t>
            </a:r>
          </a:p>
          <a:p>
            <a:pPr lvl="0">
              <a:spcBef>
                <a:spcPts val="0"/>
              </a:spcBef>
              <a:buNone/>
            </a:pPr>
            <a:r>
              <a:t/>
            </a:r>
            <a:endParaRPr/>
          </a:p>
          <a:p>
            <a:pPr lvl="0">
              <a:spcBef>
                <a:spcPts val="0"/>
              </a:spcBef>
              <a:buNone/>
            </a:pPr>
            <a:r>
              <a:rPr lang="en"/>
              <a:t>It seems the determination..that Will will not give up on popularity is going around in conversations. I thought that too. Let’s go back to the story. When we left off, Will was studying the popular crowd. Let’s reread this with the lens of Will’s most important trait being DETERMINATION. </a:t>
            </a:r>
          </a:p>
          <a:p>
            <a:pPr lvl="0">
              <a:spcBef>
                <a:spcPts val="0"/>
              </a:spcBef>
              <a:buNone/>
            </a:pPr>
            <a:r>
              <a:rPr lang="en"/>
              <a:t>(Read.)</a:t>
            </a:r>
          </a:p>
          <a:p>
            <a:pPr lvl="0">
              <a:spcBef>
                <a:spcPts val="0"/>
              </a:spcBef>
              <a:buNone/>
            </a:pPr>
            <a:r>
              <a:rPr lang="en"/>
              <a:t>It seems that Will’s </a:t>
            </a:r>
            <a:r>
              <a:rPr lang="en"/>
              <a:t>cleverness</a:t>
            </a:r>
            <a:r>
              <a:rPr lang="en"/>
              <a:t> and determination just start jumping off the page, right? </a:t>
            </a:r>
          </a:p>
          <a:p>
            <a:pPr lvl="0">
              <a:spcBef>
                <a:spcPts val="0"/>
              </a:spcBef>
              <a:buNone/>
            </a:pPr>
            <a:r>
              <a:rPr lang="en"/>
              <a:t>Keep reading...And I am seeing that Will is openly mocking Mitch. That is less determined and moving into ruthless. Now I am seeing that his traits are changing AND he is a little less likeable. </a:t>
            </a:r>
          </a:p>
          <a:p>
            <a:pPr lvl="0">
              <a:spcBef>
                <a:spcPts val="0"/>
              </a:spcBef>
              <a:buNone/>
            </a:pPr>
            <a:r>
              <a:t/>
            </a:r>
            <a:endParaRPr/>
          </a:p>
          <a:p>
            <a:pPr lvl="0">
              <a:spcBef>
                <a:spcPts val="0"/>
              </a:spcBef>
              <a:buNone/>
            </a:pPr>
            <a:r>
              <a:rPr lang="en"/>
              <a:t>Pause again with “Entire transformation was complete in a matter of months.”</a:t>
            </a:r>
          </a:p>
          <a:p>
            <a:pPr lvl="0">
              <a:spcBef>
                <a:spcPts val="0"/>
              </a:spcBef>
              <a:buNone/>
            </a:pPr>
            <a:r>
              <a:rPr lang="en"/>
              <a:t>“Well I see some people revising. It seems Will got what he wanted. His motivation and actions overcame his obstacles like we talked about in Writing class. </a:t>
            </a:r>
          </a:p>
          <a:p>
            <a:pPr lvl="0">
              <a:spcBef>
                <a:spcPts val="0"/>
              </a:spcBef>
              <a:buNone/>
            </a:pPr>
            <a:r>
              <a:t/>
            </a:r>
            <a:endParaRPr/>
          </a:p>
          <a:p>
            <a:pPr lvl="0">
              <a:spcBef>
                <a:spcPts val="0"/>
              </a:spcBef>
              <a:buNone/>
            </a:pPr>
            <a:r>
              <a:rPr lang="en"/>
              <a:t>Let’s finish the story. I know you are wanting to talk about it, so create a jot about that instead. (READ) Wow, what an ending. I love how he brings it back to the 2 Allens. I am thinking about my theories. I bet you are too. JOT some ideas and then discuss them with your partner.” (Prompt for evidence.)</a:t>
            </a:r>
          </a:p>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ct val="100000"/>
              <a:buFont typeface="Arial"/>
              <a:buNone/>
            </a:pPr>
            <a:r>
              <a:rPr lang="en">
                <a:solidFill>
                  <a:schemeClr val="dk1"/>
                </a:solidFill>
              </a:rPr>
              <a:t>Go do this with your own novel. If you are far enough along in your novel, think about which trait is starting to become the most important.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Share with your partner what you jotted about or wrote about last night. </a:t>
            </a:r>
          </a:p>
          <a:p>
            <a:pPr lvl="0">
              <a:spcBef>
                <a:spcPts val="0"/>
              </a:spcBef>
              <a:buNone/>
            </a:pPr>
            <a:r>
              <a:rPr lang="en"/>
              <a:t>(Walk around.) </a:t>
            </a:r>
          </a:p>
          <a:p>
            <a:pPr lvl="0" rtl="0">
              <a:spcBef>
                <a:spcPts val="0"/>
              </a:spcBef>
              <a:buNone/>
            </a:pPr>
            <a:r>
              <a:rPr lang="en"/>
              <a:t>It sounds like a lot of you are doing what I do when I am rushed or not in love with a book. You are writing down what you are thinking in the moment. But we need to do better thinking for our books, our partners and ourselves.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Our first tip means that you jot less and read more. But it also points to a higher quality jot. If you are going to jot for 3 minutes only...it should be more than Greg Is Wimpy on the post it. </a:t>
            </a:r>
          </a:p>
          <a:p>
            <a:pPr lvl="0">
              <a:spcBef>
                <a:spcPts val="0"/>
              </a:spcBef>
              <a:buNone/>
            </a:pPr>
            <a:r>
              <a:t/>
            </a:r>
            <a:endParaRPr/>
          </a:p>
          <a:p>
            <a:pPr lvl="0">
              <a:spcBef>
                <a:spcPts val="0"/>
              </a:spcBef>
              <a:buNone/>
            </a:pPr>
            <a:r>
              <a:rPr lang="en"/>
              <a:t>Don’t jot things that you can remember! Think about jotting ideas that need more investigating. </a:t>
            </a:r>
          </a:p>
          <a:p>
            <a:pPr lvl="0">
              <a:spcBef>
                <a:spcPts val="0"/>
              </a:spcBef>
              <a:buNone/>
            </a:pPr>
            <a:r>
              <a:t/>
            </a:r>
            <a:endParaRPr/>
          </a:p>
          <a:p>
            <a:pPr lvl="0">
              <a:spcBef>
                <a:spcPts val="0"/>
              </a:spcBef>
              <a:buNone/>
            </a:pPr>
            <a:r>
              <a:rPr lang="en"/>
              <a:t>Don’t record your first thought. If you do, just put a jot code down and a page number...that way if that first idea starts growing you can elaborate later, but reference back to the first thought. But don’t spend your time on your initial thought. Let it sit and simmer. </a:t>
            </a:r>
          </a:p>
          <a:p>
            <a:pPr lvl="0">
              <a:spcBef>
                <a:spcPts val="0"/>
              </a:spcBef>
              <a:buNone/>
            </a:pPr>
            <a:r>
              <a:t/>
            </a:r>
            <a:endParaRPr/>
          </a:p>
          <a:p>
            <a:pPr lvl="0">
              <a:spcBef>
                <a:spcPts val="0"/>
              </a:spcBef>
              <a:buNone/>
            </a:pPr>
            <a:r>
              <a:rPr lang="en"/>
              <a:t>Finally, the last tip is to decide what works best for you. If it is your book, you can mark and underline. If not...post it please. Also you can put the thoughts directly into your notebook if you read with your notebook near you. </a:t>
            </a:r>
          </a:p>
          <a:p>
            <a:pPr lvl="0" rtl="0">
              <a:spcBef>
                <a:spcPts val="0"/>
              </a:spcBef>
              <a:buNone/>
            </a:pPr>
            <a:r>
              <a:rPr lang="en"/>
              <a:t>And then, again, if you feel like an idea is growing too big for post-its, throw down a </a:t>
            </a:r>
            <a:r>
              <a:rPr lang="en"/>
              <a:t>Reader's</a:t>
            </a:r>
            <a:r>
              <a:rPr lang="en"/>
              <a:t> Notebook page.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solidFill>
                  <a:schemeClr val="dk1"/>
                </a:solidFill>
              </a:rPr>
              <a:t>Think about what of these tips you have already tried and which ones you need to work on. Write that on a post-it in the front of your book. </a:t>
            </a:r>
          </a:p>
          <a:p>
            <a:pPr lvl="0">
              <a:spcBef>
                <a:spcPts val="0"/>
              </a:spcBef>
              <a:buNone/>
            </a:pPr>
            <a:r>
              <a:rPr lang="en">
                <a:solidFill>
                  <a:schemeClr val="dk1"/>
                </a:solidFill>
              </a:rPr>
              <a:t>Share that with your partner and then head off to read. Remember the goal is to read and have strong writing about your reading.  Write things that will lift the level of your reading...not just add ink to paper.</a:t>
            </a:r>
          </a:p>
          <a:p>
            <a:pPr lvl="0">
              <a:spcBef>
                <a:spcPts val="0"/>
              </a:spcBef>
              <a:buNone/>
            </a:pPr>
            <a:r>
              <a:t/>
            </a:r>
            <a:endParaRPr>
              <a:solidFill>
                <a:schemeClr val="dk1"/>
              </a:solidFill>
            </a:endParaRPr>
          </a:p>
          <a:p>
            <a:pPr lvl="0">
              <a:spcBef>
                <a:spcPts val="0"/>
              </a:spcBef>
              <a:buNone/>
            </a:pPr>
            <a:r>
              <a:rPr lang="en">
                <a:solidFill>
                  <a:schemeClr val="dk1"/>
                </a:solidFill>
              </a:rPr>
              <a:t>At the end of the hour: Tonight, I want you to read for forty minutes and spend 4 minutes writing about what you read tonight. Bring that in tomorrow. We will do a gallery walk with your homework first thing tomorrow. </a:t>
            </a:r>
          </a:p>
          <a:p>
            <a:pPr lvl="0" rtl="0">
              <a:spcBef>
                <a:spcPts val="0"/>
              </a:spcBef>
              <a:buNone/>
            </a:pPr>
            <a:r>
              <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Readers, the other day we talked about the less likeable sides of our characters, such as </a:t>
            </a:r>
            <a:r>
              <a:rPr lang="en"/>
              <a:t>Harry</a:t>
            </a:r>
            <a:r>
              <a:rPr lang="en"/>
              <a:t> attacking Malfoy with vengeance. A researcher named Pedro Noguera studies teens. He says that when teens at in a </a:t>
            </a:r>
            <a:r>
              <a:rPr lang="en"/>
              <a:t>problematic</a:t>
            </a:r>
            <a:r>
              <a:rPr lang="en"/>
              <a:t> way, it is because there are pressures acting on them. When those pressures become unbearable, kids can become destructive. Sort of like we saw with Harry. And with Harry, some of you noted </a:t>
            </a:r>
            <a:r>
              <a:rPr lang="en"/>
              <a:t>that</a:t>
            </a:r>
            <a:r>
              <a:rPr lang="en"/>
              <a:t> there were circumstances behind Harry’s attack. He was protecting other students and that Harry was being </a:t>
            </a:r>
            <a:r>
              <a:rPr lang="en"/>
              <a:t>influenced</a:t>
            </a:r>
            <a:r>
              <a:rPr lang="en"/>
              <a:t> by the sorcerous book he was reading.  </a:t>
            </a:r>
          </a:p>
          <a:p>
            <a:pPr lvl="0" rtl="0">
              <a:spcBef>
                <a:spcPts val="0"/>
              </a:spcBef>
              <a:buNone/>
            </a:pPr>
            <a:r>
              <a:rPr lang="en"/>
              <a:t>So we need to see WHY our characters are acting the way they do. </a:t>
            </a:r>
          </a:p>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Reread</a:t>
            </a:r>
            <a:r>
              <a:rPr lang="en"/>
              <a:t> the part “I heard laughter and felt the </a:t>
            </a:r>
            <a:r>
              <a:rPr lang="en"/>
              <a:t>heat of</a:t>
            </a:r>
            <a:r>
              <a:rPr lang="en"/>
              <a:t> the spotlight on me...more new friends than I knew what to do with”</a:t>
            </a:r>
          </a:p>
          <a:p>
            <a:pPr lvl="0">
              <a:spcBef>
                <a:spcPts val="0"/>
              </a:spcBef>
              <a:buNone/>
            </a:pPr>
            <a:r>
              <a:t/>
            </a:r>
            <a:endParaRPr/>
          </a:p>
          <a:p>
            <a:pPr lvl="0">
              <a:spcBef>
                <a:spcPts val="0"/>
              </a:spcBef>
              <a:buNone/>
            </a:pPr>
            <a:r>
              <a:rPr lang="en"/>
              <a:t>So. Yes, he is ruthless and cruel. But let’s pull back here. What pressures led to this trait. What is driving him to act this way? </a:t>
            </a:r>
          </a:p>
          <a:p>
            <a:pPr lvl="0">
              <a:spcBef>
                <a:spcPts val="0"/>
              </a:spcBef>
              <a:buNone/>
            </a:pPr>
            <a:r>
              <a:rPr lang="en"/>
              <a:t>Turn and talk. </a:t>
            </a:r>
          </a:p>
          <a:p>
            <a:pPr lvl="0">
              <a:spcBef>
                <a:spcPts val="0"/>
              </a:spcBef>
              <a:buNone/>
            </a:pPr>
            <a:r>
              <a:rPr lang="en"/>
              <a:t>The pressure to be popular and liked seems to be going around. I mean..that is a big pressure. And it seems like he is at a school where only the popular kids count. They are the only ones having fun. </a:t>
            </a:r>
          </a:p>
          <a:p>
            <a:pPr lvl="0">
              <a:spcBef>
                <a:spcPts val="0"/>
              </a:spcBef>
              <a:buNone/>
            </a:pPr>
            <a:r>
              <a:rPr lang="en"/>
              <a:t>Some mentioned loneliness. Some mentioned that he was being picked on and attacked and he was retaliating. </a:t>
            </a:r>
          </a:p>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7" name="Shape 2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ct val="100000"/>
              <a:buFont typeface="Arial"/>
              <a:buNone/>
            </a:pPr>
            <a:r>
              <a:t/>
            </a:r>
            <a:endParaRPr>
              <a:solidFill>
                <a:schemeClr val="dk1"/>
              </a:solidFill>
            </a:endParaRPr>
          </a:p>
          <a:p>
            <a:pPr lvl="0">
              <a:spcBef>
                <a:spcPts val="0"/>
              </a:spcBef>
              <a:buNone/>
            </a:pPr>
            <a:r>
              <a:rPr lang="en">
                <a:solidFill>
                  <a:schemeClr val="dk1"/>
                </a:solidFill>
              </a:rPr>
              <a:t>We can do this in our own lives. Think to yourself about a trait you have or a time you behaved badly. (Think) Were there pressures exerted on you that caused you to act that way? If you feel comfortable doing so, turn and share with some people around you.  </a:t>
            </a:r>
          </a:p>
          <a:p>
            <a:pPr lvl="0">
              <a:spcBef>
                <a:spcPts val="0"/>
              </a:spcBef>
              <a:buClr>
                <a:schemeClr val="dk1"/>
              </a:buClr>
              <a:buSzPct val="100000"/>
              <a:buFont typeface="Arial"/>
              <a:buNone/>
            </a:pPr>
            <a:r>
              <a:rPr lang="en">
                <a:solidFill>
                  <a:schemeClr val="dk1"/>
                </a:solidFill>
              </a:rPr>
              <a:t>So for better or for worse, we are shaped by the pressures around us. So are characters in strong writing.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ct val="100000"/>
              <a:buFont typeface="Arial"/>
              <a:buNone/>
            </a:pPr>
            <a:r>
              <a:rPr lang="en">
                <a:solidFill>
                  <a:schemeClr val="dk1"/>
                </a:solidFill>
              </a:rPr>
              <a:t>As you go off today, maybe you can stop and use time in class to create a pressure map of your character. Think about what is pushing against them. Make a plan, check in with your partner, read, jot and stop to write longer if you feel it. </a:t>
            </a:r>
          </a:p>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solidFill>
                  <a:schemeClr val="dk1"/>
                </a:solidFill>
              </a:rPr>
              <a:t>Put up for the reading time.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One thing we started to talk about a week ago was talking to your partner. I want to stop you here and have you talk with your partner. Like...really talk. Your partner is someone who is </a:t>
            </a:r>
            <a:r>
              <a:rPr lang="en"/>
              <a:t>going</a:t>
            </a:r>
            <a:r>
              <a:rPr lang="en"/>
              <a:t> to help support you but also challenge your answers and thinking. So, I have on the board some questions you can as to pressure your partner into thinking more deeply about their novels. Give one or two of these a try now. Make a comment about the lens you were reading with...maybe that your character is not as likeable as you thought...Then your partner can respond with one of these challenging questions. </a:t>
            </a:r>
          </a:p>
          <a:p>
            <a:pPr lvl="0">
              <a:spcBef>
                <a:spcPts val="0"/>
              </a:spcBef>
              <a:buNone/>
            </a:pPr>
            <a:r>
              <a:rPr lang="en"/>
              <a:t>It may feel awkward at first...but trust me.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Short Lesson. Time to read and write or for a short day.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4" name="Shape 3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END OF BEND ONE. IGNORE SNAPE BELOW. HE WILL BE MOVING SOON.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Think about your jotting and work you did last night on your book. Also check out the chart from yesterday...</a:t>
            </a:r>
          </a:p>
          <a:p>
            <a:pPr lvl="0">
              <a:spcBef>
                <a:spcPts val="0"/>
              </a:spcBef>
              <a:buNone/>
            </a:pPr>
            <a:r>
              <a:rPr lang="en"/>
              <a:t>Get out the jots from last night. Put a star next to your character’s strongest traits. Share with your partner. Also, point out, literally, with your finger, the part of the </a:t>
            </a:r>
            <a:r>
              <a:rPr lang="en"/>
              <a:t>story</a:t>
            </a:r>
            <a:r>
              <a:rPr lang="en"/>
              <a:t> that you get that from. </a:t>
            </a:r>
          </a:p>
          <a:p>
            <a:pPr lvl="0">
              <a:spcBef>
                <a:spcPts val="0"/>
              </a:spcBef>
              <a:buNone/>
            </a:pPr>
            <a:r>
              <a:t/>
            </a:r>
            <a:endParaRPr/>
          </a:p>
          <a:p>
            <a:pPr lvl="0" rtl="0">
              <a:spcBef>
                <a:spcPts val="0"/>
              </a:spcBef>
              <a:buNone/>
            </a:pPr>
            <a:r>
              <a:rPr lang="en"/>
              <a:t>When I first was reading Fat Vampire, I really liked the character of Stephin. He was quirky but seems wise and insightful. But as I read, very bluntly my thoughts about her changed </a:t>
            </a:r>
          </a:p>
          <a:p>
            <a:pPr lvl="0" rtl="0">
              <a:spcBef>
                <a:spcPts val="0"/>
              </a:spcBef>
              <a:buNone/>
            </a:pPr>
            <a:r>
              <a:t/>
            </a:r>
            <a:endParaRPr/>
          </a:p>
          <a:p>
            <a:pPr lvl="0" rtl="0">
              <a:spcBef>
                <a:spcPts val="0"/>
              </a:spcBef>
              <a:buNone/>
            </a:pPr>
            <a:r>
              <a:t/>
            </a:r>
            <a:endParaRPr/>
          </a:p>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Will in Popularity: </a:t>
            </a:r>
            <a:br>
              <a:rPr lang="en"/>
            </a:br>
            <a:r>
              <a:rPr lang="en"/>
              <a:t>Readers, let’s try this work with Will in Popularity. Remember at the beginning of the story, we said that Will seemed...bitter. </a:t>
            </a:r>
          </a:p>
          <a:p>
            <a:pPr lvl="0">
              <a:spcBef>
                <a:spcPts val="0"/>
              </a:spcBef>
              <a:buNone/>
            </a:pPr>
            <a:r>
              <a:rPr lang="en"/>
              <a:t>Reading with a </a:t>
            </a:r>
            <a:r>
              <a:rPr lang="en"/>
              <a:t>theory</a:t>
            </a:r>
            <a:r>
              <a:rPr lang="en"/>
              <a:t> about a </a:t>
            </a:r>
            <a:r>
              <a:rPr lang="en"/>
              <a:t>character</a:t>
            </a:r>
            <a:r>
              <a:rPr lang="en"/>
              <a:t> in mind is really good. You need to look for evidence of your trait theory. But be willing to change or trash your theory if you need to. </a:t>
            </a:r>
          </a:p>
          <a:p>
            <a:pPr lvl="0">
              <a:spcBef>
                <a:spcPts val="0"/>
              </a:spcBef>
              <a:buNone/>
            </a:pPr>
            <a:r>
              <a:rPr lang="en"/>
              <a:t>If i think </a:t>
            </a:r>
            <a:r>
              <a:rPr lang="en"/>
              <a:t>about</a:t>
            </a:r>
            <a:r>
              <a:rPr lang="en"/>
              <a:t> Will AFTER he becomes popular. Is he still bitter? Or, was he ever?? Was there a personality change or was I seeing a </a:t>
            </a:r>
            <a:r>
              <a:rPr lang="en"/>
              <a:t>middle</a:t>
            </a:r>
            <a:r>
              <a:rPr lang="en"/>
              <a:t> trait. </a:t>
            </a:r>
          </a:p>
          <a:p>
            <a:pPr lvl="0">
              <a:spcBef>
                <a:spcPts val="0"/>
              </a:spcBef>
              <a:buNone/>
            </a:pPr>
            <a:r>
              <a:rPr lang="en"/>
              <a:t>Let’s read: “I wondered what my position in the group might be.......  I saw myself triumphant.”</a:t>
            </a:r>
          </a:p>
          <a:p>
            <a:pPr lvl="0">
              <a:spcBef>
                <a:spcPts val="0"/>
              </a:spcBef>
              <a:buNone/>
            </a:pPr>
            <a:r>
              <a:rPr lang="en"/>
              <a:t>Doesn’t he seem kind of different. I was reading with “bitter” in mind, but that is changing. HE is changing across the story. </a:t>
            </a:r>
          </a:p>
          <a:p>
            <a:pPr lvl="0">
              <a:spcBef>
                <a:spcPts val="0"/>
              </a:spcBef>
              <a:buNone/>
            </a:pPr>
            <a:r>
              <a:rPr lang="en"/>
              <a:t>I mean...think about life. People meet me at first...they think I am shy. Or really snobby. Would you say that about me? NO! Because you see me in a </a:t>
            </a:r>
            <a:r>
              <a:rPr lang="en"/>
              <a:t>different</a:t>
            </a:r>
            <a:r>
              <a:rPr lang="en"/>
              <a:t> light and see me 2 </a:t>
            </a:r>
            <a:r>
              <a:rPr lang="en"/>
              <a:t>hours</a:t>
            </a:r>
            <a:r>
              <a:rPr lang="en"/>
              <a:t> a day. But really...if you were to meet me at a party...at first..you would </a:t>
            </a:r>
            <a:r>
              <a:rPr lang="en"/>
              <a:t>think</a:t>
            </a:r>
            <a:r>
              <a:rPr lang="en"/>
              <a:t> I was really shy. </a:t>
            </a:r>
          </a:p>
          <a:p>
            <a:pPr lvl="0">
              <a:spcBef>
                <a:spcPts val="0"/>
              </a:spcBef>
              <a:buNone/>
            </a:pPr>
            <a:r>
              <a:rPr lang="en"/>
              <a:t>We change as people get to know us. See how your character changes as you get to know them and see the </a:t>
            </a:r>
            <a:r>
              <a:rPr lang="en"/>
              <a:t>different</a:t>
            </a:r>
            <a:r>
              <a:rPr lang="en"/>
              <a:t> parts of their lives. </a:t>
            </a:r>
          </a:p>
          <a:p>
            <a:pPr lvl="0">
              <a:spcBef>
                <a:spcPts val="0"/>
              </a:spcBef>
              <a:buNone/>
            </a:pPr>
            <a:r>
              <a:t/>
            </a:r>
            <a:endParaRPr/>
          </a:p>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YOU TRY IT. Are you far enough in your novel to tell some things about </a:t>
            </a:r>
            <a:r>
              <a:rPr lang="en"/>
              <a:t>your</a:t>
            </a:r>
            <a:r>
              <a:rPr lang="en"/>
              <a:t> character? If so, think of a single trait you can name of your character. Is there evidence? Or is your character changing...either in the book or in your perception of them? Jot a thought on a post it or </a:t>
            </a:r>
            <a:r>
              <a:rPr lang="en"/>
              <a:t>your readers</a:t>
            </a:r>
            <a:r>
              <a:rPr lang="en"/>
              <a:t> notebook. (Wait) Turn and talk with your partner about a trait your character is holding on to or one that is changing...and the evidence </a:t>
            </a:r>
            <a:r>
              <a:rPr lang="en"/>
              <a:t>behind</a:t>
            </a:r>
            <a:r>
              <a:rPr lang="en"/>
              <a:t> it. </a:t>
            </a:r>
          </a:p>
          <a:p>
            <a:pPr lvl="0">
              <a:spcBef>
                <a:spcPts val="0"/>
              </a:spcBef>
              <a:buNone/>
            </a:pPr>
            <a:r>
              <a:t/>
            </a:r>
            <a:endParaRPr/>
          </a:p>
          <a:p>
            <a:pPr lvl="0">
              <a:spcBef>
                <a:spcPts val="0"/>
              </a:spcBef>
              <a:buNone/>
            </a:pPr>
            <a:r>
              <a:rPr lang="en"/>
              <a:t>Wander through the circle looking for and reminding kids to “show WHERE they got that from.”</a:t>
            </a:r>
          </a:p>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Readers..this would be a </a:t>
            </a:r>
            <a:r>
              <a:rPr lang="en"/>
              <a:t>great</a:t>
            </a:r>
            <a:r>
              <a:rPr lang="en"/>
              <a:t> place to stop and spend time in your reader’s notebook. Maybe a cloud chart of “I thought this about my </a:t>
            </a:r>
            <a:r>
              <a:rPr lang="en"/>
              <a:t>character</a:t>
            </a:r>
            <a:r>
              <a:rPr lang="en"/>
              <a:t>...and put some evidence.” Then as it changes...add a new cloud.. (Show on chart.)</a:t>
            </a:r>
          </a:p>
          <a:p>
            <a:pPr lvl="0">
              <a:spcBef>
                <a:spcPts val="0"/>
              </a:spcBef>
              <a:buNone/>
            </a:pPr>
            <a:r>
              <a:rPr lang="en"/>
              <a:t>Maybe do a timeline of traits about your </a:t>
            </a:r>
            <a:r>
              <a:rPr lang="en"/>
              <a:t>character</a:t>
            </a:r>
            <a:r>
              <a:rPr lang="en"/>
              <a:t> to trace how they change through the book and keep adding to it </a:t>
            </a:r>
            <a:r>
              <a:rPr lang="en"/>
              <a:t>through</a:t>
            </a:r>
            <a:r>
              <a:rPr lang="en"/>
              <a:t> the week!”</a:t>
            </a:r>
          </a:p>
          <a:p>
            <a:pPr lvl="0">
              <a:spcBef>
                <a:spcPts val="0"/>
              </a:spcBef>
              <a:buNone/>
            </a:pPr>
            <a:r>
              <a:t/>
            </a:r>
            <a:endParaRPr/>
          </a:p>
          <a:p>
            <a:pPr lvl="0">
              <a:spcBef>
                <a:spcPts val="0"/>
              </a:spcBef>
              <a:buNone/>
            </a:pPr>
            <a:r>
              <a:rPr lang="en"/>
              <a:t>Make a plan on what to jot on today. I would suggest looking at the changing traits or evidence of a strong trait for a character. Turn and tell your partner what you will focus on today.</a:t>
            </a:r>
          </a:p>
          <a:p>
            <a:pPr lvl="0">
              <a:spcBef>
                <a:spcPts val="0"/>
              </a:spcBef>
              <a:buNone/>
            </a:pPr>
            <a:r>
              <a:t/>
            </a:r>
            <a:endParaRPr/>
          </a:p>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Share: </a:t>
            </a:r>
            <a:r>
              <a:rPr lang="en"/>
              <a:t>I want to stop you and show you an example of a Notebook Page about Katniss. This is a trait of “trust” that the reader is notices and the map is not just a character map...but a map of THAT TRAIT.  Think about this as a way to create a page based on the trait you have found over and over again.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hyperlink" Target="https://drive.google.com/file/d/0B8hFJaZ7Rw4gZlF4V0RMYVFRU0U/view" TargetMode="External"/><Relationship Id="rId5"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image" Target="../media/image12.jpg"/><Relationship Id="rId5"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jp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jpg"/><Relationship Id="rId4" Type="http://schemas.openxmlformats.org/officeDocument/2006/relationships/image" Target="../media/image12.jpg"/><Relationship Id="rId5"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1.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0.jpg"/><Relationship Id="rId4" Type="http://schemas.openxmlformats.org/officeDocument/2006/relationships/image" Target="../media/image12.jpg"/><Relationship Id="rId5" Type="http://schemas.openxmlformats.org/officeDocument/2006/relationships/image" Target="../media/image18.jpg"/><Relationship Id="rId6"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1.jp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7.jp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9.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0.jpg"/><Relationship Id="rId4" Type="http://schemas.openxmlformats.org/officeDocument/2006/relationships/image" Target="../media/image12.jpg"/><Relationship Id="rId5" Type="http://schemas.openxmlformats.org/officeDocument/2006/relationships/image" Target="../media/image18.jpg"/><Relationship Id="rId6" Type="http://schemas.openxmlformats.org/officeDocument/2006/relationships/image" Target="../media/image21.jpg"/><Relationship Id="rId7" Type="http://schemas.openxmlformats.org/officeDocument/2006/relationships/image" Target="../media/image2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3.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4.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Shape 54"/>
          <p:cNvSpPr txBox="1"/>
          <p:nvPr>
            <p:ph type="ctrTitle"/>
          </p:nvPr>
        </p:nvSpPr>
        <p:spPr>
          <a:xfrm>
            <a:off x="311708" y="820775"/>
            <a:ext cx="8520600" cy="2052600"/>
          </a:xfrm>
          <a:prstGeom prst="rect">
            <a:avLst/>
          </a:prstGeom>
        </p:spPr>
        <p:txBody>
          <a:bodyPr anchorCtr="0" anchor="b" bIns="91425" lIns="91425" rIns="91425" wrap="square" tIns="91425">
            <a:noAutofit/>
          </a:bodyPr>
          <a:lstStyle/>
          <a:p>
            <a:pPr lvl="0" rtl="0">
              <a:spcBef>
                <a:spcPts val="0"/>
              </a:spcBef>
              <a:buNone/>
            </a:pPr>
            <a:r>
              <a:rPr lang="en">
                <a:solidFill>
                  <a:srgbClr val="EA9999"/>
                </a:solidFill>
                <a:latin typeface="Wellfleet"/>
                <a:ea typeface="Wellfleet"/>
                <a:cs typeface="Wellfleet"/>
                <a:sym typeface="Wellfleet"/>
              </a:rPr>
              <a:t>A DEEP STUDY OF </a:t>
            </a:r>
          </a:p>
        </p:txBody>
      </p:sp>
      <p:sp>
        <p:nvSpPr>
          <p:cNvPr id="55" name="Shape 55"/>
          <p:cNvSpPr txBox="1"/>
          <p:nvPr>
            <p:ph idx="1" type="subTitle"/>
          </p:nvPr>
        </p:nvSpPr>
        <p:spPr>
          <a:xfrm>
            <a:off x="311700" y="2910325"/>
            <a:ext cx="8520600" cy="792600"/>
          </a:xfrm>
          <a:prstGeom prst="rect">
            <a:avLst/>
          </a:prstGeom>
        </p:spPr>
        <p:txBody>
          <a:bodyPr anchorCtr="0" anchor="t" bIns="91425" lIns="91425" rIns="91425" wrap="square" tIns="91425">
            <a:noAutofit/>
          </a:bodyPr>
          <a:lstStyle/>
          <a:p>
            <a:pPr lvl="0">
              <a:spcBef>
                <a:spcPts val="0"/>
              </a:spcBef>
              <a:buNone/>
            </a:pPr>
            <a:r>
              <a:rPr lang="en" sz="5300">
                <a:latin typeface="Wellfleet"/>
                <a:ea typeface="Wellfleet"/>
                <a:cs typeface="Wellfleet"/>
                <a:sym typeface="Wellfleet"/>
              </a:rPr>
              <a:t>CHARACTER</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Shape 12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130" name="Shape 13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t/>
            </a:r>
            <a:endParaRPr/>
          </a:p>
        </p:txBody>
      </p:sp>
      <p:pic>
        <p:nvPicPr>
          <p:cNvPr id="131" name="Shape 131"/>
          <p:cNvPicPr preferRelativeResize="0"/>
          <p:nvPr/>
        </p:nvPicPr>
        <p:blipFill rotWithShape="1">
          <a:blip r:embed="rId4">
            <a:alphaModFix/>
          </a:blip>
          <a:srcRect b="26775" l="10048" r="10390" t="27052"/>
          <a:stretch/>
        </p:blipFill>
        <p:spPr>
          <a:xfrm>
            <a:off x="3768475" y="673624"/>
            <a:ext cx="5223123" cy="39231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99999"/>
        </a:solidFill>
      </p:bgPr>
    </p:bg>
    <p:spTree>
      <p:nvGrpSpPr>
        <p:cNvPr id="135" name="Shape 135"/>
        <p:cNvGrpSpPr/>
        <p:nvPr/>
      </p:nvGrpSpPr>
      <p:grpSpPr>
        <a:xfrm>
          <a:off x="0" y="0"/>
          <a:ext cx="0" cy="0"/>
          <a:chOff x="0" y="0"/>
          <a:chExt cx="0" cy="0"/>
        </a:xfrm>
      </p:grpSpPr>
      <p:sp>
        <p:nvSpPr>
          <p:cNvPr id="136" name="Shape 13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7" name="Shape 13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Shape 142"/>
          <p:cNvSpPr txBox="1"/>
          <p:nvPr>
            <p:ph type="title"/>
          </p:nvPr>
        </p:nvSpPr>
        <p:spPr>
          <a:xfrm>
            <a:off x="3985450" y="579775"/>
            <a:ext cx="4917000" cy="572700"/>
          </a:xfrm>
          <a:prstGeom prst="rect">
            <a:avLst/>
          </a:prstGeom>
        </p:spPr>
        <p:txBody>
          <a:bodyPr anchorCtr="0" anchor="t" bIns="91425" lIns="91425" rIns="91425" wrap="square" tIns="91425">
            <a:noAutofit/>
          </a:bodyPr>
          <a:lstStyle/>
          <a:p>
            <a:pPr lvl="0" rtl="0">
              <a:spcBef>
                <a:spcPts val="0"/>
              </a:spcBef>
              <a:buNone/>
            </a:pPr>
            <a:r>
              <a:rPr lang="en">
                <a:solidFill>
                  <a:srgbClr val="FFFFFF"/>
                </a:solidFill>
                <a:latin typeface="Wellfleet"/>
                <a:ea typeface="Wellfleet"/>
                <a:cs typeface="Wellfleet"/>
                <a:sym typeface="Wellfleet"/>
              </a:rPr>
              <a:t>Perceptive Readers Acknowledge the Parts of a Character that Are Less Likeable. </a:t>
            </a:r>
          </a:p>
          <a:p>
            <a:pPr lvl="0" rtl="0">
              <a:spcBef>
                <a:spcPts val="0"/>
              </a:spcBef>
              <a:buNone/>
            </a:pPr>
            <a:r>
              <a:t/>
            </a:r>
            <a:endParaRPr>
              <a:solidFill>
                <a:srgbClr val="FFFFFF"/>
              </a:solidFill>
              <a:latin typeface="Wellfleet"/>
              <a:ea typeface="Wellfleet"/>
              <a:cs typeface="Wellfleet"/>
              <a:sym typeface="Wellfleet"/>
            </a:endParaRPr>
          </a:p>
        </p:txBody>
      </p:sp>
      <p:sp>
        <p:nvSpPr>
          <p:cNvPr id="143" name="Shape 14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144" name="Shape 144"/>
          <p:cNvSpPr txBox="1"/>
          <p:nvPr/>
        </p:nvSpPr>
        <p:spPr>
          <a:xfrm>
            <a:off x="7461525" y="4762925"/>
            <a:ext cx="1557000" cy="322800"/>
          </a:xfrm>
          <a:prstGeom prst="rect">
            <a:avLst/>
          </a:prstGeom>
          <a:noFill/>
          <a:ln>
            <a:noFill/>
          </a:ln>
        </p:spPr>
        <p:txBody>
          <a:bodyPr anchorCtr="0" anchor="t" bIns="91425" lIns="91425" rIns="91425" wrap="square" tIns="91425">
            <a:noAutofit/>
          </a:bodyPr>
          <a:lstStyle/>
          <a:p>
            <a:pPr lvl="0" rtl="0">
              <a:spcBef>
                <a:spcPts val="0"/>
              </a:spcBef>
              <a:buNone/>
            </a:pPr>
            <a:r>
              <a:rPr lang="en">
                <a:latin typeface="Wellfleet"/>
                <a:ea typeface="Wellfleet"/>
                <a:cs typeface="Wellfleet"/>
                <a:sym typeface="Wellfleet"/>
              </a:rPr>
              <a:t>Session 4</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Shape 14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150" name="Shape 150"/>
          <p:cNvSpPr txBox="1"/>
          <p:nvPr>
            <p:ph idx="1" type="body"/>
          </p:nvPr>
        </p:nvSpPr>
        <p:spPr>
          <a:xfrm>
            <a:off x="1378500" y="1000075"/>
            <a:ext cx="4434000" cy="3416400"/>
          </a:xfrm>
          <a:prstGeom prst="rect">
            <a:avLst/>
          </a:prstGeom>
        </p:spPr>
        <p:txBody>
          <a:bodyPr anchorCtr="0" anchor="t" bIns="91425" lIns="91425" rIns="91425" wrap="square" tIns="91425">
            <a:noAutofit/>
          </a:bodyPr>
          <a:lstStyle/>
          <a:p>
            <a:pPr lvl="0" rtl="0">
              <a:spcBef>
                <a:spcPts val="0"/>
              </a:spcBef>
              <a:buClr>
                <a:schemeClr val="dk1"/>
              </a:buClr>
              <a:buSzPct val="50000"/>
              <a:buFont typeface="Arial"/>
              <a:buNone/>
            </a:pPr>
            <a:r>
              <a:rPr lang="en" sz="2200">
                <a:latin typeface="Wellfleet"/>
                <a:ea typeface="Wellfleet"/>
                <a:cs typeface="Wellfleet"/>
                <a:sym typeface="Wellfleet"/>
              </a:rPr>
              <a:t>Today I want to teach you that </a:t>
            </a:r>
          </a:p>
          <a:p>
            <a:pPr lvl="0" rtl="0">
              <a:spcBef>
                <a:spcPts val="0"/>
              </a:spcBef>
              <a:buClr>
                <a:schemeClr val="dk1"/>
              </a:buClr>
              <a:buSzPct val="50000"/>
              <a:buFont typeface="Arial"/>
              <a:buNone/>
            </a:pPr>
            <a:r>
              <a:rPr lang="en" sz="2200">
                <a:latin typeface="Wellfleet"/>
                <a:ea typeface="Wellfleet"/>
                <a:cs typeface="Wellfleet"/>
                <a:sym typeface="Wellfleet"/>
              </a:rPr>
              <a:t>It’s easy to sympathize with </a:t>
            </a:r>
            <a:r>
              <a:rPr lang="en" sz="2200">
                <a:latin typeface="Wellfleet"/>
                <a:ea typeface="Wellfleet"/>
                <a:cs typeface="Wellfleet"/>
                <a:sym typeface="Wellfleet"/>
              </a:rPr>
              <a:t>protagonists</a:t>
            </a:r>
            <a:r>
              <a:rPr lang="en" sz="2200">
                <a:latin typeface="Wellfleet"/>
                <a:ea typeface="Wellfleet"/>
                <a:cs typeface="Wellfleet"/>
                <a:sym typeface="Wellfleet"/>
              </a:rPr>
              <a:t>, or main characters, and want to defend them. Perceptive readers, thought, realize that complex characters (like real people) have parts to them that are less likable. </a:t>
            </a:r>
          </a:p>
          <a:p>
            <a:pPr lvl="0" rt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4" name="Shape 154"/>
        <p:cNvGrpSpPr/>
        <p:nvPr/>
      </p:nvGrpSpPr>
      <p:grpSpPr>
        <a:xfrm>
          <a:off x="0" y="0"/>
          <a:ext cx="0" cy="0"/>
          <a:chOff x="0" y="0"/>
          <a:chExt cx="0" cy="0"/>
        </a:xfrm>
      </p:grpSpPr>
      <p:sp>
        <p:nvSpPr>
          <p:cNvPr id="155" name="Shape 15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156" name="Shape 15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rPr lang="en" sz="2800">
                <a:solidFill>
                  <a:schemeClr val="lt1"/>
                </a:solidFill>
                <a:latin typeface="Wellfleet"/>
                <a:ea typeface="Wellfleet"/>
                <a:cs typeface="Wellfleet"/>
                <a:sym typeface="Wellfleet"/>
              </a:rPr>
              <a:t>	</a:t>
            </a:r>
          </a:p>
          <a:p>
            <a:pPr lvl="0" rtl="0">
              <a:lnSpc>
                <a:spcPct val="100000"/>
              </a:lnSpc>
              <a:spcBef>
                <a:spcPts val="0"/>
              </a:spcBef>
              <a:spcAft>
                <a:spcPts val="0"/>
              </a:spcAft>
              <a:buNone/>
            </a:pPr>
            <a:r>
              <a:t/>
            </a:r>
            <a:endParaRPr sz="2800">
              <a:solidFill>
                <a:schemeClr val="lt1"/>
              </a:solidFill>
              <a:latin typeface="Wellfleet"/>
              <a:ea typeface="Wellfleet"/>
              <a:cs typeface="Wellfleet"/>
              <a:sym typeface="Wellfleet"/>
            </a:endParaRPr>
          </a:p>
          <a:p>
            <a:pPr lvl="0" rtl="0">
              <a:lnSpc>
                <a:spcPct val="100000"/>
              </a:lnSpc>
              <a:spcBef>
                <a:spcPts val="0"/>
              </a:spcBef>
              <a:spcAft>
                <a:spcPts val="0"/>
              </a:spcAft>
              <a:buNone/>
            </a:pPr>
            <a:r>
              <a:t/>
            </a:r>
            <a:endParaRPr sz="2800">
              <a:solidFill>
                <a:srgbClr val="EA9999"/>
              </a:solidFill>
              <a:latin typeface="Wellfleet"/>
              <a:ea typeface="Wellfleet"/>
              <a:cs typeface="Wellfleet"/>
              <a:sym typeface="Wellfleet"/>
            </a:endParaRPr>
          </a:p>
          <a:p>
            <a:pPr lvl="0" rtl="0">
              <a:lnSpc>
                <a:spcPct val="100000"/>
              </a:lnSpc>
              <a:spcBef>
                <a:spcPts val="0"/>
              </a:spcBef>
              <a:spcAft>
                <a:spcPts val="0"/>
              </a:spcAft>
              <a:buNone/>
            </a:pPr>
            <a:r>
              <a:rPr lang="en" sz="2800">
                <a:solidFill>
                  <a:srgbClr val="EA9999"/>
                </a:solidFill>
                <a:latin typeface="Wellfleet"/>
                <a:ea typeface="Wellfleet"/>
                <a:cs typeface="Wellfleet"/>
                <a:sym typeface="Wellfleet"/>
              </a:rPr>
              <a:t>POPULARITY</a:t>
            </a:r>
          </a:p>
          <a:p>
            <a:pPr lvl="0" rtl="0">
              <a:lnSpc>
                <a:spcPct val="100000"/>
              </a:lnSpc>
              <a:spcBef>
                <a:spcPts val="0"/>
              </a:spcBef>
              <a:spcAft>
                <a:spcPts val="0"/>
              </a:spcAft>
              <a:buNone/>
            </a:pPr>
            <a:r>
              <a:rPr lang="en" sz="2800">
                <a:solidFill>
                  <a:schemeClr val="lt1"/>
                </a:solidFill>
                <a:latin typeface="Wellfleet"/>
                <a:ea typeface="Wellfleet"/>
                <a:cs typeface="Wellfleet"/>
                <a:sym typeface="Wellfleet"/>
              </a:rPr>
              <a:t>By: Adam </a:t>
            </a:r>
          </a:p>
          <a:p>
            <a:pPr lvl="0" rtl="0">
              <a:lnSpc>
                <a:spcPct val="100000"/>
              </a:lnSpc>
              <a:spcBef>
                <a:spcPts val="0"/>
              </a:spcBef>
              <a:spcAft>
                <a:spcPts val="0"/>
              </a:spcAft>
              <a:buNone/>
            </a:pPr>
            <a:r>
              <a:rPr lang="en" sz="2800">
                <a:solidFill>
                  <a:schemeClr val="lt1"/>
                </a:solidFill>
                <a:latin typeface="Wellfleet"/>
                <a:ea typeface="Wellfleet"/>
                <a:cs typeface="Wellfleet"/>
                <a:sym typeface="Wellfleet"/>
              </a:rPr>
              <a:t>Bagdasarian</a:t>
            </a:r>
          </a:p>
          <a:p>
            <a:pPr lvl="0" rtl="0">
              <a:spcBef>
                <a:spcPts val="0"/>
              </a:spcBef>
              <a:buNone/>
            </a:pPr>
            <a:r>
              <a:t/>
            </a:r>
            <a:endParaRPr/>
          </a:p>
        </p:txBody>
      </p:sp>
      <p:pic>
        <p:nvPicPr>
          <p:cNvPr id="157" name="Shape 157"/>
          <p:cNvPicPr preferRelativeResize="0"/>
          <p:nvPr/>
        </p:nvPicPr>
        <p:blipFill rotWithShape="1">
          <a:blip r:embed="rId4">
            <a:alphaModFix/>
          </a:blip>
          <a:srcRect b="21308" l="9336" r="9692" t="21037"/>
          <a:stretch/>
        </p:blipFill>
        <p:spPr>
          <a:xfrm>
            <a:off x="3703641" y="152400"/>
            <a:ext cx="5166134" cy="47600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Shape 16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163" name="Shape 16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rPr lang="en" sz="2800">
                <a:solidFill>
                  <a:schemeClr val="lt1"/>
                </a:solidFill>
                <a:latin typeface="Wellfleet"/>
                <a:ea typeface="Wellfleet"/>
                <a:cs typeface="Wellfleet"/>
                <a:sym typeface="Wellfleet"/>
              </a:rPr>
              <a:t>	</a:t>
            </a:r>
          </a:p>
          <a:p>
            <a:pPr lvl="0" rtl="0">
              <a:lnSpc>
                <a:spcPct val="100000"/>
              </a:lnSpc>
              <a:spcBef>
                <a:spcPts val="0"/>
              </a:spcBef>
              <a:spcAft>
                <a:spcPts val="0"/>
              </a:spcAft>
              <a:buNone/>
            </a:pPr>
            <a:r>
              <a:t/>
            </a:r>
            <a:endParaRPr sz="2800">
              <a:solidFill>
                <a:schemeClr val="lt1"/>
              </a:solidFill>
              <a:latin typeface="Wellfleet"/>
              <a:ea typeface="Wellfleet"/>
              <a:cs typeface="Wellfleet"/>
              <a:sym typeface="Wellfleet"/>
            </a:endParaRPr>
          </a:p>
          <a:p>
            <a:pPr lvl="0" rtl="0">
              <a:lnSpc>
                <a:spcPct val="100000"/>
              </a:lnSpc>
              <a:spcBef>
                <a:spcPts val="0"/>
              </a:spcBef>
              <a:spcAft>
                <a:spcPts val="0"/>
              </a:spcAft>
              <a:buNone/>
            </a:pPr>
            <a:r>
              <a:t/>
            </a:r>
            <a:endParaRPr sz="2800">
              <a:solidFill>
                <a:srgbClr val="EA9999"/>
              </a:solidFill>
              <a:latin typeface="Wellfleet"/>
              <a:ea typeface="Wellfleet"/>
              <a:cs typeface="Wellfleet"/>
              <a:sym typeface="Wellfleet"/>
            </a:endParaRPr>
          </a:p>
          <a:p>
            <a:pPr lvl="0" rtl="0">
              <a:spcBef>
                <a:spcPts val="0"/>
              </a:spcBef>
              <a:buNone/>
            </a:pPr>
            <a:r>
              <a:t/>
            </a:r>
            <a:endParaRPr/>
          </a:p>
        </p:txBody>
      </p:sp>
      <p:pic>
        <p:nvPicPr>
          <p:cNvPr id="164" name="Shape 164"/>
          <p:cNvPicPr preferRelativeResize="0"/>
          <p:nvPr/>
        </p:nvPicPr>
        <p:blipFill rotWithShape="1">
          <a:blip r:embed="rId4">
            <a:alphaModFix amt="70000"/>
          </a:blip>
          <a:srcRect b="19676" l="10048" r="9687" t="19670"/>
          <a:stretch/>
        </p:blipFill>
        <p:spPr>
          <a:xfrm>
            <a:off x="1545874" y="0"/>
            <a:ext cx="5259317" cy="5143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8" name="Shape 168"/>
        <p:cNvGrpSpPr/>
        <p:nvPr/>
      </p:nvGrpSpPr>
      <p:grpSpPr>
        <a:xfrm>
          <a:off x="0" y="0"/>
          <a:ext cx="0" cy="0"/>
          <a:chOff x="0" y="0"/>
          <a:chExt cx="0" cy="0"/>
        </a:xfrm>
      </p:grpSpPr>
      <p:sp>
        <p:nvSpPr>
          <p:cNvPr id="169" name="Shape 16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170" name="Shape 17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rPr lang="en" sz="2800">
                <a:solidFill>
                  <a:schemeClr val="lt1"/>
                </a:solidFill>
                <a:latin typeface="Wellfleet"/>
                <a:ea typeface="Wellfleet"/>
                <a:cs typeface="Wellfleet"/>
                <a:sym typeface="Wellfleet"/>
              </a:rPr>
              <a:t>	</a:t>
            </a:r>
          </a:p>
          <a:p>
            <a:pPr lvl="0" rtl="0">
              <a:lnSpc>
                <a:spcPct val="100000"/>
              </a:lnSpc>
              <a:spcBef>
                <a:spcPts val="0"/>
              </a:spcBef>
              <a:spcAft>
                <a:spcPts val="0"/>
              </a:spcAft>
              <a:buNone/>
            </a:pPr>
            <a:r>
              <a:t/>
            </a:r>
            <a:endParaRPr sz="2800">
              <a:solidFill>
                <a:schemeClr val="lt1"/>
              </a:solidFill>
              <a:latin typeface="Wellfleet"/>
              <a:ea typeface="Wellfleet"/>
              <a:cs typeface="Wellfleet"/>
              <a:sym typeface="Wellfleet"/>
            </a:endParaRPr>
          </a:p>
          <a:p>
            <a:pPr lvl="0" rtl="0">
              <a:lnSpc>
                <a:spcPct val="100000"/>
              </a:lnSpc>
              <a:spcBef>
                <a:spcPts val="0"/>
              </a:spcBef>
              <a:spcAft>
                <a:spcPts val="0"/>
              </a:spcAft>
              <a:buNone/>
            </a:pPr>
            <a:r>
              <a:t/>
            </a:r>
            <a:endParaRPr sz="2800">
              <a:solidFill>
                <a:srgbClr val="EA9999"/>
              </a:solidFill>
              <a:latin typeface="Wellfleet"/>
              <a:ea typeface="Wellfleet"/>
              <a:cs typeface="Wellfleet"/>
              <a:sym typeface="Wellfleet"/>
            </a:endParaRPr>
          </a:p>
          <a:p>
            <a:pPr lvl="0" rtl="0">
              <a:spcBef>
                <a:spcPts val="0"/>
              </a:spcBef>
              <a:buNone/>
            </a:pPr>
            <a:r>
              <a:t/>
            </a:r>
            <a:endParaRPr/>
          </a:p>
        </p:txBody>
      </p:sp>
      <p:sp>
        <p:nvSpPr>
          <p:cNvPr id="171" name="Shape 171" title="Harry Potter %26 the Half Blood Prince- Draco %26 Harry fight scene.mp4">
            <a:hlinkClick r:id="rId4"/>
          </p:cNvPr>
          <p:cNvSpPr/>
          <p:nvPr/>
        </p:nvSpPr>
        <p:spPr>
          <a:xfrm>
            <a:off x="1217950" y="0"/>
            <a:ext cx="6858000" cy="5143500"/>
          </a:xfrm>
          <a:prstGeom prst="rect">
            <a:avLst/>
          </a:prstGeom>
          <a:blipFill>
            <a:blip r:embed="rId5">
              <a:alphaModFix/>
            </a:blip>
            <a:stretch>
              <a:fillRect/>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5" name="Shape 175"/>
        <p:cNvGrpSpPr/>
        <p:nvPr/>
      </p:nvGrpSpPr>
      <p:grpSpPr>
        <a:xfrm>
          <a:off x="0" y="0"/>
          <a:ext cx="0" cy="0"/>
          <a:chOff x="0" y="0"/>
          <a:chExt cx="0" cy="0"/>
        </a:xfrm>
      </p:grpSpPr>
      <p:sp>
        <p:nvSpPr>
          <p:cNvPr id="176" name="Shape 17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177" name="Shape 177"/>
          <p:cNvPicPr preferRelativeResize="0"/>
          <p:nvPr/>
        </p:nvPicPr>
        <p:blipFill rotWithShape="1">
          <a:blip r:embed="rId4">
            <a:alphaModFix/>
          </a:blip>
          <a:srcRect b="48752" l="4835" r="67470" t="35973"/>
          <a:stretch/>
        </p:blipFill>
        <p:spPr>
          <a:xfrm>
            <a:off x="457200" y="789124"/>
            <a:ext cx="4352349" cy="2391301"/>
          </a:xfrm>
          <a:prstGeom prst="rect">
            <a:avLst/>
          </a:prstGeom>
          <a:noFill/>
          <a:ln>
            <a:noFill/>
          </a:ln>
        </p:spPr>
      </p:pic>
      <p:pic>
        <p:nvPicPr>
          <p:cNvPr id="178" name="Shape 178"/>
          <p:cNvPicPr preferRelativeResize="0"/>
          <p:nvPr/>
        </p:nvPicPr>
        <p:blipFill>
          <a:blip r:embed="rId5">
            <a:alphaModFix/>
          </a:blip>
          <a:stretch>
            <a:fillRect/>
          </a:stretch>
        </p:blipFill>
        <p:spPr>
          <a:xfrm>
            <a:off x="4982256" y="712924"/>
            <a:ext cx="3933144" cy="2935699"/>
          </a:xfrm>
          <a:prstGeom prst="rect">
            <a:avLst/>
          </a:prstGeom>
          <a:noFill/>
          <a:ln>
            <a:noFill/>
          </a:ln>
        </p:spPr>
      </p:pic>
      <p:sp>
        <p:nvSpPr>
          <p:cNvPr id="179" name="Shape 179"/>
          <p:cNvSpPr txBox="1"/>
          <p:nvPr>
            <p:ph type="title"/>
          </p:nvPr>
        </p:nvSpPr>
        <p:spPr>
          <a:xfrm>
            <a:off x="112425" y="224850"/>
            <a:ext cx="8719800" cy="792900"/>
          </a:xfrm>
          <a:prstGeom prst="rect">
            <a:avLst/>
          </a:prstGeom>
        </p:spPr>
        <p:txBody>
          <a:bodyPr anchorCtr="0" anchor="t" bIns="91425" lIns="91425" rIns="91425" wrap="square" tIns="91425">
            <a:noAutofit/>
          </a:bodyPr>
          <a:lstStyle/>
          <a:p>
            <a:pPr lvl="0">
              <a:spcBef>
                <a:spcPts val="0"/>
              </a:spcBef>
              <a:buNone/>
            </a:pPr>
            <a:r>
              <a:rPr lang="en">
                <a:latin typeface="Wellfleet"/>
                <a:ea typeface="Wellfleet"/>
                <a:cs typeface="Wellfleet"/>
                <a:sym typeface="Wellfleet"/>
              </a:rPr>
              <a:t>Go Read. Stop and Jot or Write in RN as needed.</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3" name="Shape 183"/>
        <p:cNvGrpSpPr/>
        <p:nvPr/>
      </p:nvGrpSpPr>
      <p:grpSpPr>
        <a:xfrm>
          <a:off x="0" y="0"/>
          <a:ext cx="0" cy="0"/>
          <a:chOff x="0" y="0"/>
          <a:chExt cx="0" cy="0"/>
        </a:xfrm>
      </p:grpSpPr>
      <p:sp>
        <p:nvSpPr>
          <p:cNvPr id="184" name="Shape 18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185" name="Shape 18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rPr lang="en" sz="2800">
                <a:solidFill>
                  <a:schemeClr val="lt1"/>
                </a:solidFill>
                <a:latin typeface="Wellfleet"/>
                <a:ea typeface="Wellfleet"/>
                <a:cs typeface="Wellfleet"/>
                <a:sym typeface="Wellfleet"/>
              </a:rPr>
              <a:t>	</a:t>
            </a:r>
          </a:p>
          <a:p>
            <a:pPr lvl="0" rtl="0">
              <a:lnSpc>
                <a:spcPct val="100000"/>
              </a:lnSpc>
              <a:spcBef>
                <a:spcPts val="0"/>
              </a:spcBef>
              <a:spcAft>
                <a:spcPts val="0"/>
              </a:spcAft>
              <a:buNone/>
            </a:pPr>
            <a:r>
              <a:t/>
            </a:r>
            <a:endParaRPr sz="2800">
              <a:solidFill>
                <a:schemeClr val="lt1"/>
              </a:solidFill>
              <a:latin typeface="Wellfleet"/>
              <a:ea typeface="Wellfleet"/>
              <a:cs typeface="Wellfleet"/>
              <a:sym typeface="Wellfleet"/>
            </a:endParaRPr>
          </a:p>
          <a:p>
            <a:pPr lvl="0" rtl="0">
              <a:lnSpc>
                <a:spcPct val="100000"/>
              </a:lnSpc>
              <a:spcBef>
                <a:spcPts val="0"/>
              </a:spcBef>
              <a:spcAft>
                <a:spcPts val="0"/>
              </a:spcAft>
              <a:buNone/>
            </a:pPr>
            <a:r>
              <a:t/>
            </a:r>
            <a:endParaRPr sz="2800">
              <a:solidFill>
                <a:srgbClr val="EA9999"/>
              </a:solidFill>
              <a:latin typeface="Wellfleet"/>
              <a:ea typeface="Wellfleet"/>
              <a:cs typeface="Wellfleet"/>
              <a:sym typeface="Wellfleet"/>
            </a:endParaRPr>
          </a:p>
          <a:p>
            <a:pPr lvl="0" rtl="0">
              <a:spcBef>
                <a:spcPts val="0"/>
              </a:spcBef>
              <a:buNone/>
            </a:pPr>
            <a:r>
              <a:t/>
            </a:r>
            <a:endParaRPr/>
          </a:p>
        </p:txBody>
      </p:sp>
      <p:pic>
        <p:nvPicPr>
          <p:cNvPr id="186" name="Shape 186"/>
          <p:cNvPicPr preferRelativeResize="0"/>
          <p:nvPr/>
        </p:nvPicPr>
        <p:blipFill rotWithShape="1">
          <a:blip r:embed="rId4">
            <a:alphaModFix/>
          </a:blip>
          <a:srcRect b="7648" l="12877" r="13576" t="7648"/>
          <a:stretch/>
        </p:blipFill>
        <p:spPr>
          <a:xfrm rot="5400000">
            <a:off x="1841687" y="-1303563"/>
            <a:ext cx="5177548" cy="7716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Shape 19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192" name="Shape 19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rPr lang="en" sz="2800">
                <a:solidFill>
                  <a:schemeClr val="lt1"/>
                </a:solidFill>
                <a:latin typeface="Wellfleet"/>
                <a:ea typeface="Wellfleet"/>
                <a:cs typeface="Wellfleet"/>
                <a:sym typeface="Wellfleet"/>
              </a:rPr>
              <a:t>	</a:t>
            </a:r>
          </a:p>
          <a:p>
            <a:pPr lvl="0" rtl="0">
              <a:lnSpc>
                <a:spcPct val="100000"/>
              </a:lnSpc>
              <a:spcBef>
                <a:spcPts val="0"/>
              </a:spcBef>
              <a:spcAft>
                <a:spcPts val="0"/>
              </a:spcAft>
              <a:buNone/>
            </a:pPr>
            <a:r>
              <a:t/>
            </a:r>
            <a:endParaRPr sz="2800">
              <a:solidFill>
                <a:schemeClr val="lt1"/>
              </a:solidFill>
              <a:latin typeface="Wellfleet"/>
              <a:ea typeface="Wellfleet"/>
              <a:cs typeface="Wellfleet"/>
              <a:sym typeface="Wellfleet"/>
            </a:endParaRPr>
          </a:p>
          <a:p>
            <a:pPr lvl="0" rtl="0">
              <a:lnSpc>
                <a:spcPct val="100000"/>
              </a:lnSpc>
              <a:spcBef>
                <a:spcPts val="0"/>
              </a:spcBef>
              <a:spcAft>
                <a:spcPts val="0"/>
              </a:spcAft>
              <a:buNone/>
            </a:pPr>
            <a:r>
              <a:t/>
            </a:r>
            <a:endParaRPr sz="2800">
              <a:solidFill>
                <a:srgbClr val="EA9999"/>
              </a:solidFill>
              <a:latin typeface="Wellfleet"/>
              <a:ea typeface="Wellfleet"/>
              <a:cs typeface="Wellfleet"/>
              <a:sym typeface="Wellfleet"/>
            </a:endParaRPr>
          </a:p>
          <a:p>
            <a:pPr lvl="0" rt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Shape 60"/>
          <p:cNvSpPr txBox="1"/>
          <p:nvPr>
            <p:ph type="title"/>
          </p:nvPr>
        </p:nvSpPr>
        <p:spPr>
          <a:xfrm>
            <a:off x="3915200" y="445025"/>
            <a:ext cx="4917000" cy="572700"/>
          </a:xfrm>
          <a:prstGeom prst="rect">
            <a:avLst/>
          </a:prstGeom>
        </p:spPr>
        <p:txBody>
          <a:bodyPr anchorCtr="0" anchor="t" bIns="91425" lIns="91425" rIns="91425" wrap="square" tIns="91425">
            <a:noAutofit/>
          </a:bodyPr>
          <a:lstStyle/>
          <a:p>
            <a:pPr lvl="0">
              <a:spcBef>
                <a:spcPts val="0"/>
              </a:spcBef>
              <a:buNone/>
            </a:pPr>
            <a:r>
              <a:rPr lang="en">
                <a:solidFill>
                  <a:srgbClr val="FFFFFF"/>
                </a:solidFill>
                <a:latin typeface="Wellfleet"/>
                <a:ea typeface="Wellfleet"/>
                <a:cs typeface="Wellfleet"/>
                <a:sym typeface="Wellfleet"/>
              </a:rPr>
              <a:t>TODAY’S READ ALOUD	</a:t>
            </a:r>
          </a:p>
          <a:p>
            <a:pPr lvl="0">
              <a:spcBef>
                <a:spcPts val="0"/>
              </a:spcBef>
              <a:buNone/>
            </a:pPr>
            <a:r>
              <a:t/>
            </a:r>
            <a:endParaRPr>
              <a:solidFill>
                <a:srgbClr val="FFFFFF"/>
              </a:solidFill>
              <a:latin typeface="Wellfleet"/>
              <a:ea typeface="Wellfleet"/>
              <a:cs typeface="Wellfleet"/>
              <a:sym typeface="Wellfleet"/>
            </a:endParaRPr>
          </a:p>
          <a:p>
            <a:pPr lvl="0">
              <a:spcBef>
                <a:spcPts val="0"/>
              </a:spcBef>
              <a:buNone/>
            </a:pPr>
            <a:r>
              <a:t/>
            </a:r>
            <a:endParaRPr>
              <a:solidFill>
                <a:srgbClr val="EA9999"/>
              </a:solidFill>
              <a:latin typeface="Wellfleet"/>
              <a:ea typeface="Wellfleet"/>
              <a:cs typeface="Wellfleet"/>
              <a:sym typeface="Wellfleet"/>
            </a:endParaRPr>
          </a:p>
          <a:p>
            <a:pPr lvl="0">
              <a:spcBef>
                <a:spcPts val="0"/>
              </a:spcBef>
              <a:buNone/>
            </a:pPr>
            <a:r>
              <a:rPr lang="en">
                <a:solidFill>
                  <a:srgbClr val="EA9999"/>
                </a:solidFill>
                <a:latin typeface="Wellfleet"/>
                <a:ea typeface="Wellfleet"/>
                <a:cs typeface="Wellfleet"/>
                <a:sym typeface="Wellfleet"/>
              </a:rPr>
              <a:t>POPULARITY</a:t>
            </a:r>
          </a:p>
          <a:p>
            <a:pPr lvl="0">
              <a:spcBef>
                <a:spcPts val="0"/>
              </a:spcBef>
              <a:buNone/>
            </a:pPr>
            <a:r>
              <a:rPr lang="en">
                <a:solidFill>
                  <a:srgbClr val="FFFFFF"/>
                </a:solidFill>
                <a:latin typeface="Wellfleet"/>
                <a:ea typeface="Wellfleet"/>
                <a:cs typeface="Wellfleet"/>
                <a:sym typeface="Wellfleet"/>
              </a:rPr>
              <a:t>By: Adam Bagdasarian</a:t>
            </a:r>
          </a:p>
          <a:p>
            <a:pPr lvl="0">
              <a:spcBef>
                <a:spcPts val="0"/>
              </a:spcBef>
              <a:buNone/>
            </a:pPr>
            <a:r>
              <a:t/>
            </a:r>
            <a:endParaRPr>
              <a:solidFill>
                <a:srgbClr val="FFFFFF"/>
              </a:solidFill>
              <a:latin typeface="Wellfleet"/>
              <a:ea typeface="Wellfleet"/>
              <a:cs typeface="Wellfleet"/>
              <a:sym typeface="Wellfleet"/>
            </a:endParaRPr>
          </a:p>
        </p:txBody>
      </p:sp>
      <p:sp>
        <p:nvSpPr>
          <p:cNvPr id="61" name="Shape 6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id="62" name="Shape 62"/>
          <p:cNvSpPr txBox="1"/>
          <p:nvPr/>
        </p:nvSpPr>
        <p:spPr>
          <a:xfrm>
            <a:off x="7461525" y="4762925"/>
            <a:ext cx="1557000" cy="322800"/>
          </a:xfrm>
          <a:prstGeom prst="rect">
            <a:avLst/>
          </a:prstGeom>
          <a:noFill/>
          <a:ln>
            <a:noFill/>
          </a:ln>
        </p:spPr>
        <p:txBody>
          <a:bodyPr anchorCtr="0" anchor="t" bIns="91425" lIns="91425" rIns="91425" wrap="square" tIns="91425">
            <a:noAutofit/>
          </a:bodyPr>
          <a:lstStyle/>
          <a:p>
            <a:pPr lvl="0">
              <a:spcBef>
                <a:spcPts val="0"/>
              </a:spcBef>
              <a:buNone/>
            </a:pPr>
            <a:r>
              <a:rPr lang="en">
                <a:latin typeface="Wellfleet"/>
                <a:ea typeface="Wellfleet"/>
                <a:cs typeface="Wellfleet"/>
                <a:sym typeface="Wellfleet"/>
              </a:rPr>
              <a:t>Session One</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6" name="Shape 196"/>
        <p:cNvGrpSpPr/>
        <p:nvPr/>
      </p:nvGrpSpPr>
      <p:grpSpPr>
        <a:xfrm>
          <a:off x="0" y="0"/>
          <a:ext cx="0" cy="0"/>
          <a:chOff x="0" y="0"/>
          <a:chExt cx="0" cy="0"/>
        </a:xfrm>
      </p:grpSpPr>
      <p:sp>
        <p:nvSpPr>
          <p:cNvPr id="197" name="Shape 197"/>
          <p:cNvSpPr txBox="1"/>
          <p:nvPr>
            <p:ph type="title"/>
          </p:nvPr>
        </p:nvSpPr>
        <p:spPr>
          <a:xfrm>
            <a:off x="3915200" y="445025"/>
            <a:ext cx="4917000" cy="572700"/>
          </a:xfrm>
          <a:prstGeom prst="rect">
            <a:avLst/>
          </a:prstGeom>
        </p:spPr>
        <p:txBody>
          <a:bodyPr anchorCtr="0" anchor="t" bIns="91425" lIns="91425" rIns="91425" wrap="square" tIns="91425">
            <a:noAutofit/>
          </a:bodyPr>
          <a:lstStyle/>
          <a:p>
            <a:pPr lvl="0" rtl="0">
              <a:spcBef>
                <a:spcPts val="0"/>
              </a:spcBef>
              <a:buNone/>
            </a:pPr>
            <a:r>
              <a:rPr lang="en">
                <a:solidFill>
                  <a:srgbClr val="FFFFFF"/>
                </a:solidFill>
                <a:latin typeface="Wellfleet"/>
                <a:ea typeface="Wellfleet"/>
                <a:cs typeface="Wellfleet"/>
                <a:sym typeface="Wellfleet"/>
              </a:rPr>
              <a:t>TODAY’S READ ALOUD	</a:t>
            </a:r>
          </a:p>
          <a:p>
            <a:pPr lvl="0" rtl="0">
              <a:spcBef>
                <a:spcPts val="0"/>
              </a:spcBef>
              <a:buNone/>
            </a:pPr>
            <a:r>
              <a:t/>
            </a:r>
            <a:endParaRPr>
              <a:solidFill>
                <a:srgbClr val="FFFFFF"/>
              </a:solidFill>
              <a:latin typeface="Wellfleet"/>
              <a:ea typeface="Wellfleet"/>
              <a:cs typeface="Wellfleet"/>
              <a:sym typeface="Wellfleet"/>
            </a:endParaRPr>
          </a:p>
          <a:p>
            <a:pPr lvl="0" rtl="0">
              <a:spcBef>
                <a:spcPts val="0"/>
              </a:spcBef>
              <a:buNone/>
            </a:pPr>
            <a:r>
              <a:t/>
            </a:r>
            <a:endParaRPr>
              <a:solidFill>
                <a:srgbClr val="EA9999"/>
              </a:solidFill>
              <a:latin typeface="Wellfleet"/>
              <a:ea typeface="Wellfleet"/>
              <a:cs typeface="Wellfleet"/>
              <a:sym typeface="Wellfleet"/>
            </a:endParaRPr>
          </a:p>
          <a:p>
            <a:pPr lvl="0" rtl="0">
              <a:spcBef>
                <a:spcPts val="0"/>
              </a:spcBef>
              <a:buNone/>
            </a:pPr>
            <a:r>
              <a:rPr lang="en">
                <a:solidFill>
                  <a:srgbClr val="EA9999"/>
                </a:solidFill>
                <a:latin typeface="Wellfleet"/>
                <a:ea typeface="Wellfleet"/>
                <a:cs typeface="Wellfleet"/>
                <a:sym typeface="Wellfleet"/>
              </a:rPr>
              <a:t>POPULARITY</a:t>
            </a:r>
          </a:p>
          <a:p>
            <a:pPr lvl="0" rtl="0">
              <a:spcBef>
                <a:spcPts val="0"/>
              </a:spcBef>
              <a:buNone/>
            </a:pPr>
            <a:r>
              <a:rPr lang="en">
                <a:solidFill>
                  <a:srgbClr val="FFFFFF"/>
                </a:solidFill>
                <a:latin typeface="Wellfleet"/>
                <a:ea typeface="Wellfleet"/>
                <a:cs typeface="Wellfleet"/>
                <a:sym typeface="Wellfleet"/>
              </a:rPr>
              <a:t>By: Adam Bagdasarian</a:t>
            </a:r>
          </a:p>
          <a:p>
            <a:pPr lvl="0" rtl="0">
              <a:spcBef>
                <a:spcPts val="0"/>
              </a:spcBef>
              <a:buNone/>
            </a:pPr>
            <a:r>
              <a:t/>
            </a:r>
            <a:endParaRPr>
              <a:solidFill>
                <a:srgbClr val="FFFFFF"/>
              </a:solidFill>
              <a:latin typeface="Wellfleet"/>
              <a:ea typeface="Wellfleet"/>
              <a:cs typeface="Wellfleet"/>
              <a:sym typeface="Wellfleet"/>
            </a:endParaRPr>
          </a:p>
        </p:txBody>
      </p:sp>
      <p:sp>
        <p:nvSpPr>
          <p:cNvPr id="198" name="Shape 19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199" name="Shape 199"/>
          <p:cNvSpPr txBox="1"/>
          <p:nvPr/>
        </p:nvSpPr>
        <p:spPr>
          <a:xfrm>
            <a:off x="7461525" y="4762925"/>
            <a:ext cx="1557000" cy="322800"/>
          </a:xfrm>
          <a:prstGeom prst="rect">
            <a:avLst/>
          </a:prstGeom>
          <a:noFill/>
          <a:ln>
            <a:noFill/>
          </a:ln>
        </p:spPr>
        <p:txBody>
          <a:bodyPr anchorCtr="0" anchor="t" bIns="91425" lIns="91425" rIns="91425" wrap="square" tIns="91425">
            <a:noAutofit/>
          </a:bodyPr>
          <a:lstStyle/>
          <a:p>
            <a:pPr lvl="0" rtl="0">
              <a:spcBef>
                <a:spcPts val="0"/>
              </a:spcBef>
              <a:buNone/>
            </a:pPr>
            <a:r>
              <a:rPr lang="en">
                <a:latin typeface="Wellfleet"/>
                <a:ea typeface="Wellfleet"/>
                <a:cs typeface="Wellfleet"/>
                <a:sym typeface="Wellfleet"/>
              </a:rPr>
              <a:t>Session Five</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3" name="Shape 203"/>
        <p:cNvGrpSpPr/>
        <p:nvPr/>
      </p:nvGrpSpPr>
      <p:grpSpPr>
        <a:xfrm>
          <a:off x="0" y="0"/>
          <a:ext cx="0" cy="0"/>
          <a:chOff x="0" y="0"/>
          <a:chExt cx="0" cy="0"/>
        </a:xfrm>
      </p:grpSpPr>
      <p:sp>
        <p:nvSpPr>
          <p:cNvPr id="204" name="Shape 20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t/>
            </a:r>
            <a:endParaRPr/>
          </a:p>
        </p:txBody>
      </p:sp>
      <p:pic>
        <p:nvPicPr>
          <p:cNvPr id="205" name="Shape 205"/>
          <p:cNvPicPr preferRelativeResize="0"/>
          <p:nvPr/>
        </p:nvPicPr>
        <p:blipFill rotWithShape="1">
          <a:blip r:embed="rId4">
            <a:alphaModFix/>
          </a:blip>
          <a:srcRect b="12266" l="13936" r="14995" t="12296"/>
          <a:stretch/>
        </p:blipFill>
        <p:spPr>
          <a:xfrm>
            <a:off x="4515750" y="0"/>
            <a:ext cx="3744279" cy="51434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9" name="Shape 209"/>
        <p:cNvGrpSpPr/>
        <p:nvPr/>
      </p:nvGrpSpPr>
      <p:grpSpPr>
        <a:xfrm>
          <a:off x="0" y="0"/>
          <a:ext cx="0" cy="0"/>
          <a:chOff x="0" y="0"/>
          <a:chExt cx="0" cy="0"/>
        </a:xfrm>
      </p:grpSpPr>
      <p:sp>
        <p:nvSpPr>
          <p:cNvPr id="210" name="Shape 21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t/>
            </a:r>
            <a:endParaRPr/>
          </a:p>
        </p:txBody>
      </p:sp>
      <p:pic>
        <p:nvPicPr>
          <p:cNvPr id="211" name="Shape 211"/>
          <p:cNvPicPr preferRelativeResize="0"/>
          <p:nvPr/>
        </p:nvPicPr>
        <p:blipFill rotWithShape="1">
          <a:blip r:embed="rId4">
            <a:alphaModFix/>
          </a:blip>
          <a:srcRect b="48862" l="4835" r="53624" t="35975"/>
          <a:stretch/>
        </p:blipFill>
        <p:spPr>
          <a:xfrm>
            <a:off x="0" y="1917987"/>
            <a:ext cx="5185648" cy="1885375"/>
          </a:xfrm>
          <a:prstGeom prst="rect">
            <a:avLst/>
          </a:prstGeom>
          <a:noFill/>
          <a:ln>
            <a:noFill/>
          </a:ln>
        </p:spPr>
      </p:pic>
      <p:sp>
        <p:nvSpPr>
          <p:cNvPr id="212" name="Shape 212"/>
          <p:cNvSpPr txBox="1"/>
          <p:nvPr>
            <p:ph type="title"/>
          </p:nvPr>
        </p:nvSpPr>
        <p:spPr>
          <a:xfrm>
            <a:off x="112425" y="224850"/>
            <a:ext cx="8719800" cy="792900"/>
          </a:xfrm>
          <a:prstGeom prst="rect">
            <a:avLst/>
          </a:prstGeom>
        </p:spPr>
        <p:txBody>
          <a:bodyPr anchorCtr="0" anchor="t" bIns="91425" lIns="91425" rIns="91425" wrap="square" tIns="91425">
            <a:noAutofit/>
          </a:bodyPr>
          <a:lstStyle/>
          <a:p>
            <a:pPr lvl="0" rtl="0">
              <a:spcBef>
                <a:spcPts val="0"/>
              </a:spcBef>
              <a:buNone/>
            </a:pPr>
            <a:r>
              <a:rPr lang="en">
                <a:latin typeface="Wellfleet"/>
                <a:ea typeface="Wellfleet"/>
                <a:cs typeface="Wellfleet"/>
                <a:sym typeface="Wellfleet"/>
              </a:rPr>
              <a:t>Go Read. Stop and Jot or Write in RN as needed.</a:t>
            </a:r>
          </a:p>
        </p:txBody>
      </p:sp>
      <p:pic>
        <p:nvPicPr>
          <p:cNvPr id="213" name="Shape 213"/>
          <p:cNvPicPr preferRelativeResize="0"/>
          <p:nvPr/>
        </p:nvPicPr>
        <p:blipFill>
          <a:blip r:embed="rId5">
            <a:alphaModFix/>
          </a:blip>
          <a:stretch>
            <a:fillRect/>
          </a:stretch>
        </p:blipFill>
        <p:spPr>
          <a:xfrm>
            <a:off x="5174725" y="923875"/>
            <a:ext cx="3920820" cy="29264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7" name="Shape 217"/>
        <p:cNvGrpSpPr/>
        <p:nvPr/>
      </p:nvGrpSpPr>
      <p:grpSpPr>
        <a:xfrm>
          <a:off x="0" y="0"/>
          <a:ext cx="0" cy="0"/>
          <a:chOff x="0" y="0"/>
          <a:chExt cx="0" cy="0"/>
        </a:xfrm>
      </p:grpSpPr>
      <p:sp>
        <p:nvSpPr>
          <p:cNvPr id="218" name="Shape 218"/>
          <p:cNvSpPr txBox="1"/>
          <p:nvPr>
            <p:ph type="title"/>
          </p:nvPr>
        </p:nvSpPr>
        <p:spPr>
          <a:xfrm>
            <a:off x="3915200" y="445025"/>
            <a:ext cx="4917000" cy="572700"/>
          </a:xfrm>
          <a:prstGeom prst="rect">
            <a:avLst/>
          </a:prstGeom>
        </p:spPr>
        <p:txBody>
          <a:bodyPr anchorCtr="0" anchor="t" bIns="91425" lIns="91425" rIns="91425" wrap="square" tIns="91425">
            <a:noAutofit/>
          </a:bodyPr>
          <a:lstStyle/>
          <a:p>
            <a:pPr lvl="0" rtl="0">
              <a:spcBef>
                <a:spcPts val="0"/>
              </a:spcBef>
              <a:buNone/>
            </a:pPr>
            <a:r>
              <a:rPr lang="en">
                <a:solidFill>
                  <a:srgbClr val="FFFFFF"/>
                </a:solidFill>
                <a:latin typeface="Wellfleet"/>
                <a:ea typeface="Wellfleet"/>
                <a:cs typeface="Wellfleet"/>
                <a:sym typeface="Wellfleet"/>
              </a:rPr>
              <a:t>Lift the Level of Your Writing about Reading</a:t>
            </a:r>
            <a:r>
              <a:rPr lang="en">
                <a:solidFill>
                  <a:srgbClr val="FFFFFF"/>
                </a:solidFill>
                <a:latin typeface="Wellfleet"/>
                <a:ea typeface="Wellfleet"/>
                <a:cs typeface="Wellfleet"/>
                <a:sym typeface="Wellfleet"/>
              </a:rPr>
              <a:t>. </a:t>
            </a:r>
          </a:p>
          <a:p>
            <a:pPr lvl="0" rtl="0">
              <a:spcBef>
                <a:spcPts val="0"/>
              </a:spcBef>
              <a:buNone/>
            </a:pPr>
            <a:r>
              <a:t/>
            </a:r>
            <a:endParaRPr>
              <a:solidFill>
                <a:srgbClr val="FFFFFF"/>
              </a:solidFill>
              <a:latin typeface="Wellfleet"/>
              <a:ea typeface="Wellfleet"/>
              <a:cs typeface="Wellfleet"/>
              <a:sym typeface="Wellfleet"/>
            </a:endParaRPr>
          </a:p>
        </p:txBody>
      </p:sp>
      <p:sp>
        <p:nvSpPr>
          <p:cNvPr id="219" name="Shape 21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220" name="Shape 220"/>
          <p:cNvSpPr txBox="1"/>
          <p:nvPr/>
        </p:nvSpPr>
        <p:spPr>
          <a:xfrm>
            <a:off x="7461525" y="4762925"/>
            <a:ext cx="1557000" cy="322800"/>
          </a:xfrm>
          <a:prstGeom prst="rect">
            <a:avLst/>
          </a:prstGeom>
          <a:noFill/>
          <a:ln>
            <a:noFill/>
          </a:ln>
        </p:spPr>
        <p:txBody>
          <a:bodyPr anchorCtr="0" anchor="t" bIns="91425" lIns="91425" rIns="91425" wrap="square" tIns="91425">
            <a:noAutofit/>
          </a:bodyPr>
          <a:lstStyle/>
          <a:p>
            <a:pPr lvl="0" rtl="0">
              <a:spcBef>
                <a:spcPts val="0"/>
              </a:spcBef>
              <a:buNone/>
            </a:pPr>
            <a:r>
              <a:rPr lang="en">
                <a:latin typeface="Wellfleet"/>
                <a:ea typeface="Wellfleet"/>
                <a:cs typeface="Wellfleet"/>
                <a:sym typeface="Wellfleet"/>
              </a:rPr>
              <a:t>Session 6</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4" name="Shape 224"/>
        <p:cNvGrpSpPr/>
        <p:nvPr/>
      </p:nvGrpSpPr>
      <p:grpSpPr>
        <a:xfrm>
          <a:off x="0" y="0"/>
          <a:ext cx="0" cy="0"/>
          <a:chOff x="0" y="0"/>
          <a:chExt cx="0" cy="0"/>
        </a:xfrm>
      </p:grpSpPr>
      <p:sp>
        <p:nvSpPr>
          <p:cNvPr id="225" name="Shape 22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226" name="Shape 226"/>
          <p:cNvSpPr txBox="1"/>
          <p:nvPr>
            <p:ph idx="1" type="body"/>
          </p:nvPr>
        </p:nvSpPr>
        <p:spPr>
          <a:xfrm>
            <a:off x="1378500" y="1000075"/>
            <a:ext cx="4434000" cy="3416400"/>
          </a:xfrm>
          <a:prstGeom prst="rect">
            <a:avLst/>
          </a:prstGeom>
        </p:spPr>
        <p:txBody>
          <a:bodyPr anchorCtr="0" anchor="t" bIns="91425" lIns="91425" rIns="91425" wrap="square" tIns="91425">
            <a:noAutofit/>
          </a:bodyPr>
          <a:lstStyle/>
          <a:p>
            <a:pPr lvl="0" rtl="0">
              <a:spcBef>
                <a:spcPts val="0"/>
              </a:spcBef>
              <a:buClr>
                <a:schemeClr val="dk1"/>
              </a:buClr>
              <a:buSzPct val="50000"/>
              <a:buFont typeface="Arial"/>
              <a:buNone/>
            </a:pPr>
            <a:r>
              <a:rPr lang="en" sz="2200">
                <a:latin typeface="Wellfleet"/>
                <a:ea typeface="Wellfleet"/>
                <a:cs typeface="Wellfleet"/>
                <a:sym typeface="Wellfleet"/>
              </a:rPr>
              <a:t>Today I want to teach you that </a:t>
            </a:r>
          </a:p>
          <a:p>
            <a:pPr lvl="0" rtl="0">
              <a:spcBef>
                <a:spcPts val="0"/>
              </a:spcBef>
              <a:buNone/>
            </a:pPr>
            <a:r>
              <a:rPr lang="en" sz="2200">
                <a:latin typeface="Wellfleet"/>
                <a:ea typeface="Wellfleet"/>
                <a:cs typeface="Wellfleet"/>
                <a:sym typeface="Wellfleet"/>
              </a:rPr>
              <a:t>The strongest writing about reading actually lifts the level of your thinking about the book. Whenever you pause in your reading to do some writing, it helps to think about how you want to capture - not your first thinking - but your BEST thinking. </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0" name="Shape 230"/>
        <p:cNvGrpSpPr/>
        <p:nvPr/>
      </p:nvGrpSpPr>
      <p:grpSpPr>
        <a:xfrm>
          <a:off x="0" y="0"/>
          <a:ext cx="0" cy="0"/>
          <a:chOff x="0" y="0"/>
          <a:chExt cx="0" cy="0"/>
        </a:xfrm>
      </p:grpSpPr>
      <p:sp>
        <p:nvSpPr>
          <p:cNvPr id="231" name="Shape 231"/>
          <p:cNvSpPr txBox="1"/>
          <p:nvPr>
            <p:ph type="title"/>
          </p:nvPr>
        </p:nvSpPr>
        <p:spPr>
          <a:xfrm>
            <a:off x="465425" y="248275"/>
            <a:ext cx="4917000" cy="572700"/>
          </a:xfrm>
          <a:prstGeom prst="rect">
            <a:avLst/>
          </a:prstGeom>
        </p:spPr>
        <p:txBody>
          <a:bodyPr anchorCtr="0" anchor="t" bIns="91425" lIns="91425" rIns="91425" wrap="square" tIns="91425">
            <a:noAutofit/>
          </a:bodyPr>
          <a:lstStyle/>
          <a:p>
            <a:pPr lvl="0" rtl="0">
              <a:spcBef>
                <a:spcPts val="0"/>
              </a:spcBef>
              <a:buNone/>
            </a:pPr>
            <a:r>
              <a:rPr lang="en">
                <a:solidFill>
                  <a:srgbClr val="666666"/>
                </a:solidFill>
                <a:latin typeface="Wellfleet"/>
                <a:ea typeface="Wellfleet"/>
                <a:cs typeface="Wellfleet"/>
                <a:sym typeface="Wellfleet"/>
              </a:rPr>
              <a:t>TIPS</a:t>
            </a:r>
          </a:p>
        </p:txBody>
      </p:sp>
      <p:sp>
        <p:nvSpPr>
          <p:cNvPr id="232" name="Shape 23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233" name="Shape 233"/>
          <p:cNvSpPr txBox="1"/>
          <p:nvPr/>
        </p:nvSpPr>
        <p:spPr>
          <a:xfrm>
            <a:off x="7461525" y="4762925"/>
            <a:ext cx="1557000" cy="322800"/>
          </a:xfrm>
          <a:prstGeom prst="rect">
            <a:avLst/>
          </a:prstGeom>
          <a:noFill/>
          <a:ln>
            <a:noFill/>
          </a:ln>
        </p:spPr>
        <p:txBody>
          <a:bodyPr anchorCtr="0" anchor="t" bIns="91425" lIns="91425" rIns="91425" wrap="square" tIns="91425">
            <a:noAutofit/>
          </a:bodyPr>
          <a:lstStyle/>
          <a:p>
            <a:pPr lvl="0" rtl="0">
              <a:spcBef>
                <a:spcPts val="0"/>
              </a:spcBef>
              <a:buNone/>
            </a:pPr>
            <a:r>
              <a:t/>
            </a:r>
            <a:endParaRPr>
              <a:latin typeface="Wellfleet"/>
              <a:ea typeface="Wellfleet"/>
              <a:cs typeface="Wellfleet"/>
              <a:sym typeface="Wellfleet"/>
            </a:endParaRPr>
          </a:p>
        </p:txBody>
      </p:sp>
      <p:pic>
        <p:nvPicPr>
          <p:cNvPr id="234" name="Shape 234"/>
          <p:cNvPicPr preferRelativeResize="0"/>
          <p:nvPr/>
        </p:nvPicPr>
        <p:blipFill rotWithShape="1">
          <a:blip r:embed="rId4">
            <a:alphaModFix/>
          </a:blip>
          <a:srcRect b="10607" l="10823" r="10745" t="9090"/>
          <a:stretch/>
        </p:blipFill>
        <p:spPr>
          <a:xfrm>
            <a:off x="4564525" y="0"/>
            <a:ext cx="3838269" cy="50857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8" name="Shape 238"/>
        <p:cNvGrpSpPr/>
        <p:nvPr/>
      </p:nvGrpSpPr>
      <p:grpSpPr>
        <a:xfrm>
          <a:off x="0" y="0"/>
          <a:ext cx="0" cy="0"/>
          <a:chOff x="0" y="0"/>
          <a:chExt cx="0" cy="0"/>
        </a:xfrm>
      </p:grpSpPr>
      <p:sp>
        <p:nvSpPr>
          <p:cNvPr id="239" name="Shape 23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t/>
            </a:r>
            <a:endParaRPr/>
          </a:p>
        </p:txBody>
      </p:sp>
      <p:pic>
        <p:nvPicPr>
          <p:cNvPr id="240" name="Shape 240"/>
          <p:cNvPicPr preferRelativeResize="0"/>
          <p:nvPr/>
        </p:nvPicPr>
        <p:blipFill rotWithShape="1">
          <a:blip r:embed="rId4">
            <a:alphaModFix/>
          </a:blip>
          <a:srcRect b="48862" l="4835" r="53624" t="35975"/>
          <a:stretch/>
        </p:blipFill>
        <p:spPr>
          <a:xfrm>
            <a:off x="0" y="1308387"/>
            <a:ext cx="5185648" cy="1885375"/>
          </a:xfrm>
          <a:prstGeom prst="rect">
            <a:avLst/>
          </a:prstGeom>
          <a:noFill/>
          <a:ln>
            <a:noFill/>
          </a:ln>
        </p:spPr>
      </p:pic>
      <p:sp>
        <p:nvSpPr>
          <p:cNvPr id="241" name="Shape 241"/>
          <p:cNvSpPr txBox="1"/>
          <p:nvPr>
            <p:ph type="title"/>
          </p:nvPr>
        </p:nvSpPr>
        <p:spPr>
          <a:xfrm>
            <a:off x="112425" y="224850"/>
            <a:ext cx="8719800" cy="792900"/>
          </a:xfrm>
          <a:prstGeom prst="rect">
            <a:avLst/>
          </a:prstGeom>
        </p:spPr>
        <p:txBody>
          <a:bodyPr anchorCtr="0" anchor="t" bIns="91425" lIns="91425" rIns="91425" wrap="square" tIns="91425">
            <a:noAutofit/>
          </a:bodyPr>
          <a:lstStyle/>
          <a:p>
            <a:pPr lvl="0" rtl="0">
              <a:spcBef>
                <a:spcPts val="0"/>
              </a:spcBef>
              <a:buNone/>
            </a:pPr>
            <a:r>
              <a:rPr lang="en">
                <a:latin typeface="Wellfleet"/>
                <a:ea typeface="Wellfleet"/>
                <a:cs typeface="Wellfleet"/>
                <a:sym typeface="Wellfleet"/>
              </a:rPr>
              <a:t>Go Read. Stop and Jot or Write in RN as needed.</a:t>
            </a:r>
          </a:p>
        </p:txBody>
      </p:sp>
      <p:pic>
        <p:nvPicPr>
          <p:cNvPr id="242" name="Shape 242"/>
          <p:cNvPicPr preferRelativeResize="0"/>
          <p:nvPr/>
        </p:nvPicPr>
        <p:blipFill>
          <a:blip r:embed="rId5">
            <a:alphaModFix/>
          </a:blip>
          <a:stretch>
            <a:fillRect/>
          </a:stretch>
        </p:blipFill>
        <p:spPr>
          <a:xfrm>
            <a:off x="76200" y="3310650"/>
            <a:ext cx="1783953" cy="1622675"/>
          </a:xfrm>
          <a:prstGeom prst="rect">
            <a:avLst/>
          </a:prstGeom>
          <a:noFill/>
          <a:ln>
            <a:noFill/>
          </a:ln>
        </p:spPr>
      </p:pic>
      <p:pic>
        <p:nvPicPr>
          <p:cNvPr id="243" name="Shape 243"/>
          <p:cNvPicPr preferRelativeResize="0"/>
          <p:nvPr/>
        </p:nvPicPr>
        <p:blipFill rotWithShape="1">
          <a:blip r:embed="rId6">
            <a:alphaModFix/>
          </a:blip>
          <a:srcRect b="10607" l="10823" r="10745" t="9090"/>
          <a:stretch/>
        </p:blipFill>
        <p:spPr>
          <a:xfrm>
            <a:off x="5660024" y="996224"/>
            <a:ext cx="2971374" cy="393709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47" name="Shape 247"/>
        <p:cNvGrpSpPr/>
        <p:nvPr/>
      </p:nvGrpSpPr>
      <p:grpSpPr>
        <a:xfrm>
          <a:off x="0" y="0"/>
          <a:ext cx="0" cy="0"/>
          <a:chOff x="0" y="0"/>
          <a:chExt cx="0" cy="0"/>
        </a:xfrm>
      </p:grpSpPr>
      <p:sp>
        <p:nvSpPr>
          <p:cNvPr id="248" name="Shape 248"/>
          <p:cNvSpPr txBox="1"/>
          <p:nvPr>
            <p:ph type="title"/>
          </p:nvPr>
        </p:nvSpPr>
        <p:spPr>
          <a:xfrm>
            <a:off x="3915200" y="445025"/>
            <a:ext cx="4917000" cy="572700"/>
          </a:xfrm>
          <a:prstGeom prst="rect">
            <a:avLst/>
          </a:prstGeom>
        </p:spPr>
        <p:txBody>
          <a:bodyPr anchorCtr="0" anchor="t" bIns="91425" lIns="91425" rIns="91425" wrap="square" tIns="91425">
            <a:noAutofit/>
          </a:bodyPr>
          <a:lstStyle/>
          <a:p>
            <a:pPr lvl="0" rtl="0">
              <a:spcBef>
                <a:spcPts val="0"/>
              </a:spcBef>
              <a:buNone/>
            </a:pPr>
            <a:r>
              <a:rPr lang="en">
                <a:solidFill>
                  <a:srgbClr val="FFFFFF"/>
                </a:solidFill>
                <a:latin typeface="Wellfleet"/>
                <a:ea typeface="Wellfleet"/>
                <a:cs typeface="Wellfleet"/>
                <a:sym typeface="Wellfleet"/>
              </a:rPr>
              <a:t>Readers Consider the Pressures Acting on Characters</a:t>
            </a:r>
          </a:p>
        </p:txBody>
      </p:sp>
      <p:sp>
        <p:nvSpPr>
          <p:cNvPr id="249" name="Shape 24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250" name="Shape 250"/>
          <p:cNvSpPr txBox="1"/>
          <p:nvPr/>
        </p:nvSpPr>
        <p:spPr>
          <a:xfrm>
            <a:off x="7613925" y="4762925"/>
            <a:ext cx="1557000" cy="322800"/>
          </a:xfrm>
          <a:prstGeom prst="rect">
            <a:avLst/>
          </a:prstGeom>
          <a:noFill/>
          <a:ln>
            <a:noFill/>
          </a:ln>
        </p:spPr>
        <p:txBody>
          <a:bodyPr anchorCtr="0" anchor="t" bIns="91425" lIns="91425" rIns="91425" wrap="square" tIns="91425">
            <a:noAutofit/>
          </a:bodyPr>
          <a:lstStyle/>
          <a:p>
            <a:pPr lvl="0" rtl="0">
              <a:spcBef>
                <a:spcPts val="0"/>
              </a:spcBef>
              <a:buNone/>
            </a:pPr>
            <a:r>
              <a:rPr lang="en">
                <a:latin typeface="Wellfleet"/>
                <a:ea typeface="Wellfleet"/>
                <a:cs typeface="Wellfleet"/>
                <a:sym typeface="Wellfleet"/>
              </a:rPr>
              <a:t>Session 7</a:t>
            </a:r>
          </a:p>
        </p:txBody>
      </p:sp>
      <p:pic>
        <p:nvPicPr>
          <p:cNvPr id="251" name="Shape 251"/>
          <p:cNvPicPr preferRelativeResize="0"/>
          <p:nvPr/>
        </p:nvPicPr>
        <p:blipFill rotWithShape="1">
          <a:blip r:embed="rId4">
            <a:alphaModFix/>
          </a:blip>
          <a:srcRect b="16790" l="10755" r="10042" t="16790"/>
          <a:stretch/>
        </p:blipFill>
        <p:spPr>
          <a:xfrm>
            <a:off x="4581024" y="1955599"/>
            <a:ext cx="2796951" cy="3035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55" name="Shape 255"/>
        <p:cNvGrpSpPr/>
        <p:nvPr/>
      </p:nvGrpSpPr>
      <p:grpSpPr>
        <a:xfrm>
          <a:off x="0" y="0"/>
          <a:ext cx="0" cy="0"/>
          <a:chOff x="0" y="0"/>
          <a:chExt cx="0" cy="0"/>
        </a:xfrm>
      </p:grpSpPr>
      <p:sp>
        <p:nvSpPr>
          <p:cNvPr id="256" name="Shape 25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257" name="Shape 257"/>
          <p:cNvSpPr txBox="1"/>
          <p:nvPr>
            <p:ph idx="1" type="body"/>
          </p:nvPr>
        </p:nvSpPr>
        <p:spPr>
          <a:xfrm>
            <a:off x="1378500" y="1000075"/>
            <a:ext cx="4434000" cy="3416400"/>
          </a:xfrm>
          <a:prstGeom prst="rect">
            <a:avLst/>
          </a:prstGeom>
        </p:spPr>
        <p:txBody>
          <a:bodyPr anchorCtr="0" anchor="t" bIns="91425" lIns="91425" rIns="91425" wrap="square" tIns="91425">
            <a:noAutofit/>
          </a:bodyPr>
          <a:lstStyle/>
          <a:p>
            <a:pPr lvl="0" rtl="0">
              <a:spcBef>
                <a:spcPts val="0"/>
              </a:spcBef>
              <a:buClr>
                <a:schemeClr val="dk1"/>
              </a:buClr>
              <a:buSzPct val="50000"/>
              <a:buFont typeface="Arial"/>
              <a:buNone/>
            </a:pPr>
            <a:r>
              <a:rPr lang="en" sz="2200">
                <a:latin typeface="Wellfleet"/>
                <a:ea typeface="Wellfleet"/>
                <a:cs typeface="Wellfleet"/>
                <a:sym typeface="Wellfleet"/>
              </a:rPr>
              <a:t>Today I want to teach you that </a:t>
            </a:r>
          </a:p>
          <a:p>
            <a:pPr lvl="0" rtl="0">
              <a:spcBef>
                <a:spcPts val="0"/>
              </a:spcBef>
              <a:buNone/>
            </a:pPr>
            <a:r>
              <a:rPr lang="en" sz="2200">
                <a:latin typeface="Wellfleet"/>
                <a:ea typeface="Wellfleet"/>
                <a:cs typeface="Wellfleet"/>
                <a:sym typeface="Wellfleet"/>
              </a:rPr>
              <a:t>Characters have reasons for the things they do and the ways they are. It’s helpful for a </a:t>
            </a:r>
            <a:r>
              <a:rPr lang="en" sz="2200">
                <a:latin typeface="Wellfleet"/>
                <a:ea typeface="Wellfleet"/>
                <a:cs typeface="Wellfleet"/>
                <a:sym typeface="Wellfleet"/>
              </a:rPr>
              <a:t>reader</a:t>
            </a:r>
            <a:r>
              <a:rPr lang="en" sz="2200">
                <a:latin typeface="Wellfleet"/>
                <a:ea typeface="Wellfleet"/>
                <a:cs typeface="Wellfleet"/>
                <a:sym typeface="Wellfleet"/>
              </a:rPr>
              <a:t> to ask, “What pressures </a:t>
            </a:r>
            <a:r>
              <a:rPr lang="en" sz="2200">
                <a:latin typeface="Wellfleet"/>
                <a:ea typeface="Wellfleet"/>
                <a:cs typeface="Wellfleet"/>
                <a:sym typeface="Wellfleet"/>
              </a:rPr>
              <a:t>might</a:t>
            </a:r>
            <a:r>
              <a:rPr lang="en" sz="2200">
                <a:latin typeface="Wellfleet"/>
                <a:ea typeface="Wellfleet"/>
                <a:cs typeface="Wellfleet"/>
                <a:sym typeface="Wellfleet"/>
              </a:rPr>
              <a:t> there be on this characters? Do those pressures help me understand the character’s actions and decisions?”</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61" name="Shape 261"/>
        <p:cNvGrpSpPr/>
        <p:nvPr/>
      </p:nvGrpSpPr>
      <p:grpSpPr>
        <a:xfrm>
          <a:off x="0" y="0"/>
          <a:ext cx="0" cy="0"/>
          <a:chOff x="0" y="0"/>
          <a:chExt cx="0" cy="0"/>
        </a:xfrm>
      </p:grpSpPr>
      <p:sp>
        <p:nvSpPr>
          <p:cNvPr id="262" name="Shape 26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latin typeface="Wellfleet"/>
                <a:ea typeface="Wellfleet"/>
                <a:cs typeface="Wellfleet"/>
                <a:sym typeface="Wellfleet"/>
              </a:rPr>
              <a:t>Will from Popularity</a:t>
            </a:r>
          </a:p>
        </p:txBody>
      </p:sp>
      <p:sp>
        <p:nvSpPr>
          <p:cNvPr id="263" name="Shape 26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latin typeface="Wellfleet"/>
                <a:ea typeface="Wellfleet"/>
                <a:cs typeface="Wellfleet"/>
                <a:sym typeface="Wellfleet"/>
              </a:rPr>
              <a:t>NOT-SO-LIKEABLE TRAIT</a:t>
            </a:r>
          </a:p>
          <a:p>
            <a:pPr lvl="0">
              <a:spcBef>
                <a:spcPts val="0"/>
              </a:spcBef>
              <a:buNone/>
            </a:pPr>
            <a:r>
              <a:rPr lang="en">
                <a:latin typeface="Wellfleet"/>
                <a:ea typeface="Wellfleet"/>
                <a:cs typeface="Wellfleet"/>
                <a:sym typeface="Wellfleet"/>
              </a:rPr>
              <a:t>RUTHLESS</a:t>
            </a:r>
          </a:p>
          <a:p>
            <a:pPr lvl="0">
              <a:spcBef>
                <a:spcPts val="0"/>
              </a:spcBef>
              <a:buNone/>
            </a:pPr>
            <a:r>
              <a:rPr lang="en">
                <a:latin typeface="Wellfleet"/>
                <a:ea typeface="Wellfleet"/>
                <a:cs typeface="Wellfleet"/>
                <a:sym typeface="Wellfleet"/>
              </a:rPr>
              <a:t>MEAN-SPIRITED</a:t>
            </a:r>
          </a:p>
          <a:p>
            <a:pPr lvl="0">
              <a:spcBef>
                <a:spcPts val="0"/>
              </a:spcBef>
              <a:buNone/>
            </a:pPr>
            <a:r>
              <a:rPr lang="en">
                <a:latin typeface="Wellfleet"/>
                <a:ea typeface="Wellfleet"/>
                <a:cs typeface="Wellfleet"/>
                <a:sym typeface="Wellfleet"/>
              </a:rPr>
              <a:t>DISLOYAL</a:t>
            </a:r>
          </a:p>
          <a:p>
            <a:pPr lvl="0">
              <a:spcBef>
                <a:spcPts val="0"/>
              </a:spcBef>
              <a:buNone/>
            </a:pPr>
            <a:r>
              <a:rPr lang="en">
                <a:latin typeface="Wellfleet"/>
                <a:ea typeface="Wellfleet"/>
                <a:cs typeface="Wellfleet"/>
                <a:sym typeface="Wellfleet"/>
              </a:rPr>
              <a:t>SUPERFICIAL</a:t>
            </a:r>
          </a:p>
          <a:p>
            <a:pPr lvl="0">
              <a:spcBef>
                <a:spcPts val="0"/>
              </a:spcBef>
              <a:buNone/>
            </a:pPr>
            <a:r>
              <a:rPr lang="en">
                <a:latin typeface="Wellfleet"/>
                <a:ea typeface="Wellfleet"/>
                <a:cs typeface="Wellfleet"/>
                <a:sym typeface="Wellfleet"/>
              </a:rPr>
              <a:t>CRUEL</a:t>
            </a:r>
          </a:p>
        </p:txBody>
      </p:sp>
      <p:pic>
        <p:nvPicPr>
          <p:cNvPr id="264" name="Shape 264"/>
          <p:cNvPicPr preferRelativeResize="0"/>
          <p:nvPr/>
        </p:nvPicPr>
        <p:blipFill rotWithShape="1">
          <a:blip r:embed="rId4">
            <a:alphaModFix/>
          </a:blip>
          <a:srcRect b="21308" l="9336" r="9692" t="21037"/>
          <a:stretch/>
        </p:blipFill>
        <p:spPr>
          <a:xfrm>
            <a:off x="4839025" y="656875"/>
            <a:ext cx="3993274" cy="3679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Shape 6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solidFill>
                  <a:srgbClr val="EA9999"/>
                </a:solidFill>
                <a:latin typeface="Wellfleet"/>
                <a:ea typeface="Wellfleet"/>
                <a:cs typeface="Wellfleet"/>
                <a:sym typeface="Wellfleet"/>
              </a:rPr>
              <a:t>TONIGHT:	</a:t>
            </a:r>
          </a:p>
        </p:txBody>
      </p:sp>
      <p:sp>
        <p:nvSpPr>
          <p:cNvPr id="68" name="Shape 6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sz="2200">
              <a:latin typeface="Wellfleet"/>
              <a:ea typeface="Wellfleet"/>
              <a:cs typeface="Wellfleet"/>
              <a:sym typeface="Wellfleet"/>
            </a:endParaRPr>
          </a:p>
          <a:p>
            <a:pPr lvl="0">
              <a:spcBef>
                <a:spcPts val="0"/>
              </a:spcBef>
              <a:buNone/>
            </a:pPr>
            <a:r>
              <a:rPr lang="en" sz="2200">
                <a:latin typeface="Wellfleet"/>
                <a:ea typeface="Wellfleet"/>
                <a:cs typeface="Wellfleet"/>
                <a:sym typeface="Wellfleet"/>
              </a:rPr>
              <a:t>READ YOUR NOVEL					</a:t>
            </a:r>
            <a:r>
              <a:rPr lang="en" sz="2200">
                <a:latin typeface="Wellfleet"/>
                <a:ea typeface="Wellfleet"/>
                <a:cs typeface="Wellfleet"/>
                <a:sym typeface="Wellfleet"/>
              </a:rPr>
              <a:t>JOT ON CHARACTER TRAITS</a:t>
            </a:r>
          </a:p>
          <a:p>
            <a:pPr indent="0" lvl="0" marL="0" rtl="0">
              <a:spcBef>
                <a:spcPts val="0"/>
              </a:spcBef>
              <a:buNone/>
            </a:pPr>
            <a:r>
              <a:rPr lang="en" sz="2200">
                <a:latin typeface="Wellfleet"/>
                <a:ea typeface="Wellfleet"/>
                <a:cs typeface="Wellfleet"/>
                <a:sym typeface="Wellfleet"/>
              </a:rPr>
              <a:t>Get lots of reading done.			Focus on small, but               </a:t>
            </a:r>
          </a:p>
          <a:p>
            <a:pPr indent="0" lvl="0" marL="0" rtl="0">
              <a:spcBef>
                <a:spcPts val="0"/>
              </a:spcBef>
              <a:buNone/>
            </a:pPr>
            <a:r>
              <a:rPr lang="en" sz="2200">
                <a:latin typeface="Wellfleet"/>
                <a:ea typeface="Wellfleet"/>
                <a:cs typeface="Wellfleet"/>
                <a:sym typeface="Wellfleet"/>
              </a:rPr>
              <a:t>                                                         important traits.	</a:t>
            </a:r>
            <a:r>
              <a:rPr lang="en">
                <a:latin typeface="Wellfleet"/>
                <a:ea typeface="Wellfleet"/>
                <a:cs typeface="Wellfleet"/>
                <a:sym typeface="Wellfleet"/>
              </a:rPr>
              <a:t>		</a:t>
            </a:r>
          </a:p>
          <a:p>
            <a:pPr indent="0" lvl="0" marL="0" rtl="0" algn="ctr">
              <a:spcBef>
                <a:spcPts val="0"/>
              </a:spcBef>
              <a:buNone/>
            </a:pPr>
            <a:r>
              <a:rPr lang="en">
                <a:latin typeface="Wellfleet"/>
                <a:ea typeface="Wellfleet"/>
                <a:cs typeface="Wellfleet"/>
                <a:sym typeface="Wellfleet"/>
              </a:rPr>
              <a:t>	(Think...</a:t>
            </a:r>
            <a:r>
              <a:rPr i="1" lang="en">
                <a:latin typeface="Wellfleet"/>
                <a:ea typeface="Wellfleet"/>
                <a:cs typeface="Wellfleet"/>
                <a:sym typeface="Wellfleet"/>
              </a:rPr>
              <a:t>Did that almost</a:t>
            </a:r>
            <a:r>
              <a:rPr i="1" lang="en">
                <a:solidFill>
                  <a:srgbClr val="EA9999"/>
                </a:solidFill>
                <a:latin typeface="Wellfleet"/>
                <a:ea typeface="Wellfleet"/>
                <a:cs typeface="Wellfleet"/>
                <a:sym typeface="Wellfleet"/>
              </a:rPr>
              <a:t> sneak</a:t>
            </a:r>
            <a:r>
              <a:rPr i="1" lang="en">
                <a:latin typeface="Wellfleet"/>
                <a:ea typeface="Wellfleet"/>
                <a:cs typeface="Wellfleet"/>
                <a:sym typeface="Wellfleet"/>
              </a:rPr>
              <a:t> past me?</a:t>
            </a:r>
            <a:r>
              <a:rPr lang="en">
                <a:latin typeface="Wellfleet"/>
                <a:ea typeface="Wellfleet"/>
                <a:cs typeface="Wellfleet"/>
                <a:sym typeface="Wellfleet"/>
              </a:rPr>
              <a:t>)</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68" name="Shape 268"/>
        <p:cNvGrpSpPr/>
        <p:nvPr/>
      </p:nvGrpSpPr>
      <p:grpSpPr>
        <a:xfrm>
          <a:off x="0" y="0"/>
          <a:ext cx="0" cy="0"/>
          <a:chOff x="0" y="0"/>
          <a:chExt cx="0" cy="0"/>
        </a:xfrm>
      </p:grpSpPr>
      <p:sp>
        <p:nvSpPr>
          <p:cNvPr id="269" name="Shape 26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t/>
            </a:r>
            <a:endParaRPr/>
          </a:p>
        </p:txBody>
      </p:sp>
      <p:sp>
        <p:nvSpPr>
          <p:cNvPr id="270" name="Shape 27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74" name="Shape 274"/>
        <p:cNvGrpSpPr/>
        <p:nvPr/>
      </p:nvGrpSpPr>
      <p:grpSpPr>
        <a:xfrm>
          <a:off x="0" y="0"/>
          <a:ext cx="0" cy="0"/>
          <a:chOff x="0" y="0"/>
          <a:chExt cx="0" cy="0"/>
        </a:xfrm>
      </p:grpSpPr>
      <p:sp>
        <p:nvSpPr>
          <p:cNvPr id="275" name="Shape 27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t/>
            </a:r>
            <a:endParaRPr/>
          </a:p>
        </p:txBody>
      </p:sp>
      <p:sp>
        <p:nvSpPr>
          <p:cNvPr id="276" name="Shape 27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277" name="Shape 277"/>
          <p:cNvPicPr preferRelativeResize="0"/>
          <p:nvPr/>
        </p:nvPicPr>
        <p:blipFill rotWithShape="1">
          <a:blip r:embed="rId4">
            <a:alphaModFix/>
          </a:blip>
          <a:srcRect b="20771" l="6155" r="6155" t="21578"/>
          <a:stretch/>
        </p:blipFill>
        <p:spPr>
          <a:xfrm>
            <a:off x="1584274" y="177474"/>
            <a:ext cx="5719675" cy="48663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81" name="Shape 281"/>
        <p:cNvGrpSpPr/>
        <p:nvPr/>
      </p:nvGrpSpPr>
      <p:grpSpPr>
        <a:xfrm>
          <a:off x="0" y="0"/>
          <a:ext cx="0" cy="0"/>
          <a:chOff x="0" y="0"/>
          <a:chExt cx="0" cy="0"/>
        </a:xfrm>
      </p:grpSpPr>
      <p:sp>
        <p:nvSpPr>
          <p:cNvPr id="282" name="Shape 28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t/>
            </a:r>
            <a:endParaRPr/>
          </a:p>
        </p:txBody>
      </p:sp>
      <p:pic>
        <p:nvPicPr>
          <p:cNvPr id="283" name="Shape 283"/>
          <p:cNvPicPr preferRelativeResize="0"/>
          <p:nvPr/>
        </p:nvPicPr>
        <p:blipFill rotWithShape="1">
          <a:blip r:embed="rId4">
            <a:alphaModFix/>
          </a:blip>
          <a:srcRect b="48862" l="4835" r="53624" t="35975"/>
          <a:stretch/>
        </p:blipFill>
        <p:spPr>
          <a:xfrm>
            <a:off x="0" y="927387"/>
            <a:ext cx="5185648" cy="1885375"/>
          </a:xfrm>
          <a:prstGeom prst="rect">
            <a:avLst/>
          </a:prstGeom>
          <a:noFill/>
          <a:ln>
            <a:noFill/>
          </a:ln>
        </p:spPr>
      </p:pic>
      <p:sp>
        <p:nvSpPr>
          <p:cNvPr id="284" name="Shape 284"/>
          <p:cNvSpPr txBox="1"/>
          <p:nvPr>
            <p:ph type="title"/>
          </p:nvPr>
        </p:nvSpPr>
        <p:spPr>
          <a:xfrm>
            <a:off x="112425" y="224850"/>
            <a:ext cx="8719800" cy="792900"/>
          </a:xfrm>
          <a:prstGeom prst="rect">
            <a:avLst/>
          </a:prstGeom>
        </p:spPr>
        <p:txBody>
          <a:bodyPr anchorCtr="0" anchor="t" bIns="91425" lIns="91425" rIns="91425" wrap="square" tIns="91425">
            <a:noAutofit/>
          </a:bodyPr>
          <a:lstStyle/>
          <a:p>
            <a:pPr lvl="0" rtl="0">
              <a:spcBef>
                <a:spcPts val="0"/>
              </a:spcBef>
              <a:buNone/>
            </a:pPr>
            <a:r>
              <a:rPr lang="en">
                <a:latin typeface="Wellfleet"/>
                <a:ea typeface="Wellfleet"/>
                <a:cs typeface="Wellfleet"/>
                <a:sym typeface="Wellfleet"/>
              </a:rPr>
              <a:t>Go Read. Stop and Jot or Write in RN as needed.</a:t>
            </a:r>
          </a:p>
        </p:txBody>
      </p:sp>
      <p:pic>
        <p:nvPicPr>
          <p:cNvPr id="285" name="Shape 285"/>
          <p:cNvPicPr preferRelativeResize="0"/>
          <p:nvPr/>
        </p:nvPicPr>
        <p:blipFill>
          <a:blip r:embed="rId5">
            <a:alphaModFix/>
          </a:blip>
          <a:stretch>
            <a:fillRect/>
          </a:stretch>
        </p:blipFill>
        <p:spPr>
          <a:xfrm>
            <a:off x="533400" y="2853450"/>
            <a:ext cx="1783953" cy="1622675"/>
          </a:xfrm>
          <a:prstGeom prst="rect">
            <a:avLst/>
          </a:prstGeom>
          <a:noFill/>
          <a:ln>
            <a:noFill/>
          </a:ln>
        </p:spPr>
      </p:pic>
      <p:pic>
        <p:nvPicPr>
          <p:cNvPr id="286" name="Shape 286"/>
          <p:cNvPicPr preferRelativeResize="0"/>
          <p:nvPr/>
        </p:nvPicPr>
        <p:blipFill rotWithShape="1">
          <a:blip r:embed="rId6">
            <a:alphaModFix/>
          </a:blip>
          <a:srcRect b="10607" l="10823" r="10745" t="9090"/>
          <a:stretch/>
        </p:blipFill>
        <p:spPr>
          <a:xfrm>
            <a:off x="2455216" y="2736575"/>
            <a:ext cx="1899233" cy="2330724"/>
          </a:xfrm>
          <a:prstGeom prst="rect">
            <a:avLst/>
          </a:prstGeom>
          <a:noFill/>
          <a:ln>
            <a:noFill/>
          </a:ln>
        </p:spPr>
      </p:pic>
      <p:pic>
        <p:nvPicPr>
          <p:cNvPr id="287" name="Shape 287"/>
          <p:cNvPicPr preferRelativeResize="0"/>
          <p:nvPr/>
        </p:nvPicPr>
        <p:blipFill>
          <a:blip r:embed="rId7">
            <a:alphaModFix/>
          </a:blip>
          <a:stretch>
            <a:fillRect/>
          </a:stretch>
        </p:blipFill>
        <p:spPr>
          <a:xfrm>
            <a:off x="5185650" y="1518374"/>
            <a:ext cx="3871476" cy="28896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91" name="Shape 291"/>
        <p:cNvGrpSpPr/>
        <p:nvPr/>
      </p:nvGrpSpPr>
      <p:grpSpPr>
        <a:xfrm>
          <a:off x="0" y="0"/>
          <a:ext cx="0" cy="0"/>
          <a:chOff x="0" y="0"/>
          <a:chExt cx="0" cy="0"/>
        </a:xfrm>
      </p:grpSpPr>
      <p:sp>
        <p:nvSpPr>
          <p:cNvPr id="292" name="Shape 29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t/>
            </a:r>
            <a:endParaRPr/>
          </a:p>
        </p:txBody>
      </p:sp>
      <p:sp>
        <p:nvSpPr>
          <p:cNvPr id="293" name="Shape 29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294" name="Shape 294"/>
          <p:cNvPicPr preferRelativeResize="0"/>
          <p:nvPr/>
        </p:nvPicPr>
        <p:blipFill rotWithShape="1">
          <a:blip r:embed="rId4">
            <a:alphaModFix/>
          </a:blip>
          <a:srcRect b="10930" l="5095" r="1915" t="7920"/>
          <a:stretch/>
        </p:blipFill>
        <p:spPr>
          <a:xfrm>
            <a:off x="2135999" y="36225"/>
            <a:ext cx="4472798" cy="50510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98" name="Shape 298"/>
        <p:cNvGrpSpPr/>
        <p:nvPr/>
      </p:nvGrpSpPr>
      <p:grpSpPr>
        <a:xfrm>
          <a:off x="0" y="0"/>
          <a:ext cx="0" cy="0"/>
          <a:chOff x="0" y="0"/>
          <a:chExt cx="0" cy="0"/>
        </a:xfrm>
      </p:grpSpPr>
      <p:pic>
        <p:nvPicPr>
          <p:cNvPr id="299" name="Shape 299"/>
          <p:cNvPicPr preferRelativeResize="0"/>
          <p:nvPr/>
        </p:nvPicPr>
        <p:blipFill rotWithShape="1">
          <a:blip r:embed="rId4">
            <a:alphaModFix/>
          </a:blip>
          <a:srcRect b="6826" l="2149" r="2739" t="5199"/>
          <a:stretch/>
        </p:blipFill>
        <p:spPr>
          <a:xfrm>
            <a:off x="3602949" y="0"/>
            <a:ext cx="4159773" cy="4979398"/>
          </a:xfrm>
          <a:prstGeom prst="rect">
            <a:avLst/>
          </a:prstGeom>
          <a:noFill/>
          <a:ln>
            <a:noFill/>
          </a:ln>
        </p:spPr>
      </p:pic>
      <p:sp>
        <p:nvSpPr>
          <p:cNvPr id="300" name="Shape 300"/>
          <p:cNvSpPr txBox="1"/>
          <p:nvPr/>
        </p:nvSpPr>
        <p:spPr>
          <a:xfrm>
            <a:off x="7915125" y="4230025"/>
            <a:ext cx="1616100" cy="576300"/>
          </a:xfrm>
          <a:prstGeom prst="rect">
            <a:avLst/>
          </a:prstGeom>
          <a:noFill/>
          <a:ln>
            <a:noFill/>
          </a:ln>
        </p:spPr>
        <p:txBody>
          <a:bodyPr anchorCtr="0" anchor="t" bIns="91425" lIns="91425" rIns="91425" wrap="square" tIns="91425">
            <a:noAutofit/>
          </a:bodyPr>
          <a:lstStyle/>
          <a:p>
            <a:pPr lvl="0">
              <a:spcBef>
                <a:spcPts val="0"/>
              </a:spcBef>
              <a:buNone/>
            </a:pPr>
            <a:r>
              <a:rPr lang="en">
                <a:latin typeface="Wellfleet"/>
                <a:ea typeface="Wellfleet"/>
                <a:cs typeface="Wellfleet"/>
                <a:sym typeface="Wellfleet"/>
              </a:rPr>
              <a:t>Session 8</a:t>
            </a:r>
          </a:p>
        </p:txBody>
      </p:sp>
      <p:sp>
        <p:nvSpPr>
          <p:cNvPr id="301" name="Shape 301"/>
          <p:cNvSpPr txBox="1"/>
          <p:nvPr/>
        </p:nvSpPr>
        <p:spPr>
          <a:xfrm>
            <a:off x="182700" y="323225"/>
            <a:ext cx="3077700" cy="2389200"/>
          </a:xfrm>
          <a:prstGeom prst="rect">
            <a:avLst/>
          </a:prstGeom>
          <a:noFill/>
          <a:ln>
            <a:noFill/>
          </a:ln>
        </p:spPr>
        <p:txBody>
          <a:bodyPr anchorCtr="0" anchor="t" bIns="91425" lIns="91425" rIns="91425" wrap="square" tIns="91425">
            <a:noAutofit/>
          </a:bodyPr>
          <a:lstStyle/>
          <a:p>
            <a:pPr lvl="0">
              <a:spcBef>
                <a:spcPts val="0"/>
              </a:spcBef>
              <a:buNone/>
            </a:pPr>
            <a:r>
              <a:rPr lang="en" sz="2200">
                <a:latin typeface="Wellfleet"/>
                <a:ea typeface="Wellfleet"/>
                <a:cs typeface="Wellfleet"/>
                <a:sym typeface="Wellfleet"/>
              </a:rPr>
              <a:t>Readers Reflect on </a:t>
            </a:r>
          </a:p>
          <a:p>
            <a:pPr lvl="0">
              <a:spcBef>
                <a:spcPts val="0"/>
              </a:spcBef>
              <a:buNone/>
            </a:pPr>
            <a:r>
              <a:rPr lang="en" sz="2200">
                <a:latin typeface="Wellfleet"/>
                <a:ea typeface="Wellfleet"/>
                <a:cs typeface="Wellfleet"/>
                <a:sym typeface="Wellfleet"/>
              </a:rPr>
              <a:t>Their Novels and </a:t>
            </a:r>
          </a:p>
          <a:p>
            <a:pPr lvl="0">
              <a:spcBef>
                <a:spcPts val="0"/>
              </a:spcBef>
              <a:buNone/>
            </a:pPr>
            <a:r>
              <a:rPr lang="en" sz="2200">
                <a:latin typeface="Wellfleet"/>
                <a:ea typeface="Wellfleet"/>
                <a:cs typeface="Wellfleet"/>
                <a:sym typeface="Wellfleet"/>
              </a:rPr>
              <a:t>Their Reading Lives.</a:t>
            </a:r>
          </a:p>
          <a:p>
            <a:pPr lvl="0">
              <a:spcBef>
                <a:spcPts val="0"/>
              </a:spcBef>
              <a:buNone/>
            </a:pPr>
            <a:r>
              <a:t/>
            </a:r>
            <a:endParaRPr sz="2200">
              <a:latin typeface="Wellfleet"/>
              <a:ea typeface="Wellfleet"/>
              <a:cs typeface="Wellfleet"/>
              <a:sym typeface="Wellfleet"/>
            </a:endParaRPr>
          </a:p>
          <a:p>
            <a:pPr lvl="0">
              <a:spcBef>
                <a:spcPts val="0"/>
              </a:spcBef>
              <a:buNone/>
            </a:pPr>
            <a:r>
              <a:t/>
            </a:r>
            <a:endParaRPr sz="2200">
              <a:latin typeface="Wellfleet"/>
              <a:ea typeface="Wellfleet"/>
              <a:cs typeface="Wellfleet"/>
              <a:sym typeface="Wellfleet"/>
            </a:endParaRPr>
          </a:p>
          <a:p>
            <a:pPr lvl="0">
              <a:spcBef>
                <a:spcPts val="0"/>
              </a:spcBef>
              <a:buNone/>
            </a:pPr>
            <a:r>
              <a:t/>
            </a:r>
            <a:endParaRPr sz="2200">
              <a:latin typeface="Wellfleet"/>
              <a:ea typeface="Wellfleet"/>
              <a:cs typeface="Wellfleet"/>
              <a:sym typeface="Wellfleet"/>
            </a:endParaRPr>
          </a:p>
          <a:p>
            <a:pPr lvl="0">
              <a:spcBef>
                <a:spcPts val="0"/>
              </a:spcBef>
              <a:buNone/>
            </a:pPr>
            <a:r>
              <a:t/>
            </a:r>
            <a:endParaRPr sz="2200">
              <a:latin typeface="Wellfleet"/>
              <a:ea typeface="Wellfleet"/>
              <a:cs typeface="Wellfleet"/>
              <a:sym typeface="Wellfleet"/>
            </a:endParaRPr>
          </a:p>
          <a:p>
            <a:pPr lvl="0">
              <a:spcBef>
                <a:spcPts val="0"/>
              </a:spcBef>
              <a:buNone/>
            </a:pPr>
            <a:r>
              <a:t/>
            </a:r>
            <a:endParaRPr sz="2200">
              <a:latin typeface="Wellfleet"/>
              <a:ea typeface="Wellfleet"/>
              <a:cs typeface="Wellfleet"/>
              <a:sym typeface="Wellfleet"/>
            </a:endParaRPr>
          </a:p>
          <a:p>
            <a:pPr lvl="0">
              <a:spcBef>
                <a:spcPts val="0"/>
              </a:spcBef>
              <a:buNone/>
            </a:pPr>
            <a:r>
              <a:rPr lang="en" sz="2200">
                <a:latin typeface="Wellfleet"/>
                <a:ea typeface="Wellfleet"/>
                <a:cs typeface="Wellfleet"/>
                <a:sym typeface="Wellfleet"/>
              </a:rPr>
              <a:t>When you end this book, pick one of these to spend a RN page on. </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34343"/>
        </a:solidFill>
      </p:bgPr>
    </p:bg>
    <p:spTree>
      <p:nvGrpSpPr>
        <p:cNvPr id="305" name="Shape 305"/>
        <p:cNvGrpSpPr/>
        <p:nvPr/>
      </p:nvGrpSpPr>
      <p:grpSpPr>
        <a:xfrm>
          <a:off x="0" y="0"/>
          <a:ext cx="0" cy="0"/>
          <a:chOff x="0" y="0"/>
          <a:chExt cx="0" cy="0"/>
        </a:xfrm>
      </p:grpSpPr>
      <p:sp>
        <p:nvSpPr>
          <p:cNvPr id="306" name="Shape 30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t/>
            </a:r>
            <a:endParaRPr/>
          </a:p>
        </p:txBody>
      </p:sp>
      <p:sp>
        <p:nvSpPr>
          <p:cNvPr id="307" name="Shape 30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Shape 73"/>
          <p:cNvSpPr txBox="1"/>
          <p:nvPr>
            <p:ph type="title"/>
          </p:nvPr>
        </p:nvSpPr>
        <p:spPr>
          <a:xfrm>
            <a:off x="3915200" y="445025"/>
            <a:ext cx="4917000" cy="572700"/>
          </a:xfrm>
          <a:prstGeom prst="rect">
            <a:avLst/>
          </a:prstGeom>
        </p:spPr>
        <p:txBody>
          <a:bodyPr anchorCtr="0" anchor="t" bIns="91425" lIns="91425" rIns="91425" wrap="square" tIns="91425">
            <a:noAutofit/>
          </a:bodyPr>
          <a:lstStyle/>
          <a:p>
            <a:pPr lvl="0">
              <a:spcBef>
                <a:spcPts val="0"/>
              </a:spcBef>
              <a:buNone/>
            </a:pPr>
            <a:r>
              <a:rPr lang="en">
                <a:solidFill>
                  <a:srgbClr val="FFFFFF"/>
                </a:solidFill>
                <a:latin typeface="Wellfleet"/>
                <a:ea typeface="Wellfleet"/>
                <a:cs typeface="Wellfleet"/>
                <a:sym typeface="Wellfleet"/>
              </a:rPr>
              <a:t>Reader’s Revise Their </a:t>
            </a:r>
          </a:p>
          <a:p>
            <a:pPr lvl="0" rtl="0">
              <a:spcBef>
                <a:spcPts val="0"/>
              </a:spcBef>
              <a:buNone/>
            </a:pPr>
            <a:r>
              <a:rPr lang="en">
                <a:solidFill>
                  <a:srgbClr val="FFFFFF"/>
                </a:solidFill>
                <a:latin typeface="Wellfleet"/>
                <a:ea typeface="Wellfleet"/>
                <a:cs typeface="Wellfleet"/>
                <a:sym typeface="Wellfleet"/>
              </a:rPr>
              <a:t>Thinking as They Accumulate Evidence. </a:t>
            </a:r>
          </a:p>
          <a:p>
            <a:pPr lvl="0" rtl="0">
              <a:spcBef>
                <a:spcPts val="0"/>
              </a:spcBef>
              <a:buNone/>
            </a:pPr>
            <a:r>
              <a:t/>
            </a:r>
            <a:endParaRPr>
              <a:solidFill>
                <a:srgbClr val="FFFFFF"/>
              </a:solidFill>
              <a:latin typeface="Wellfleet"/>
              <a:ea typeface="Wellfleet"/>
              <a:cs typeface="Wellfleet"/>
              <a:sym typeface="Wellfleet"/>
            </a:endParaRPr>
          </a:p>
        </p:txBody>
      </p:sp>
      <p:sp>
        <p:nvSpPr>
          <p:cNvPr id="74" name="Shape 7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75" name="Shape 75"/>
          <p:cNvSpPr txBox="1"/>
          <p:nvPr/>
        </p:nvSpPr>
        <p:spPr>
          <a:xfrm>
            <a:off x="7461525" y="4762925"/>
            <a:ext cx="1557000" cy="322800"/>
          </a:xfrm>
          <a:prstGeom prst="rect">
            <a:avLst/>
          </a:prstGeom>
          <a:noFill/>
          <a:ln>
            <a:noFill/>
          </a:ln>
        </p:spPr>
        <p:txBody>
          <a:bodyPr anchorCtr="0" anchor="t" bIns="91425" lIns="91425" rIns="91425" wrap="square" tIns="91425">
            <a:noAutofit/>
          </a:bodyPr>
          <a:lstStyle/>
          <a:p>
            <a:pPr lvl="0" rtl="0">
              <a:spcBef>
                <a:spcPts val="0"/>
              </a:spcBef>
              <a:buNone/>
            </a:pPr>
            <a:r>
              <a:rPr lang="en">
                <a:latin typeface="Wellfleet"/>
                <a:ea typeface="Wellfleet"/>
                <a:cs typeface="Wellfleet"/>
                <a:sym typeface="Wellfleet"/>
              </a:rPr>
              <a:t>Session 2</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Shape 8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t/>
            </a:r>
            <a:endParaRPr/>
          </a:p>
        </p:txBody>
      </p:sp>
      <p:sp>
        <p:nvSpPr>
          <p:cNvPr id="81" name="Shape 81"/>
          <p:cNvSpPr txBox="1"/>
          <p:nvPr>
            <p:ph idx="1" type="body"/>
          </p:nvPr>
        </p:nvSpPr>
        <p:spPr>
          <a:xfrm>
            <a:off x="1378500" y="1000075"/>
            <a:ext cx="4434000" cy="3416400"/>
          </a:xfrm>
          <a:prstGeom prst="rect">
            <a:avLst/>
          </a:prstGeom>
        </p:spPr>
        <p:txBody>
          <a:bodyPr anchorCtr="0" anchor="t" bIns="91425" lIns="91425" rIns="91425" wrap="square" tIns="91425">
            <a:noAutofit/>
          </a:bodyPr>
          <a:lstStyle/>
          <a:p>
            <a:pPr lvl="0">
              <a:spcBef>
                <a:spcPts val="0"/>
              </a:spcBef>
              <a:buClr>
                <a:schemeClr val="dk1"/>
              </a:buClr>
              <a:buSzPct val="50000"/>
              <a:buFont typeface="Arial"/>
              <a:buNone/>
            </a:pPr>
            <a:r>
              <a:rPr lang="en" sz="2200">
                <a:latin typeface="Wellfleet"/>
                <a:ea typeface="Wellfleet"/>
                <a:cs typeface="Wellfleet"/>
                <a:sym typeface="Wellfleet"/>
              </a:rPr>
              <a:t>Today I want to teach you that </a:t>
            </a:r>
          </a:p>
          <a:p>
            <a:pPr lvl="0">
              <a:spcBef>
                <a:spcPts val="0"/>
              </a:spcBef>
              <a:buClr>
                <a:schemeClr val="dk1"/>
              </a:buClr>
              <a:buSzPct val="50000"/>
              <a:buFont typeface="Arial"/>
              <a:buNone/>
            </a:pPr>
            <a:r>
              <a:rPr lang="en" sz="2200">
                <a:latin typeface="Wellfleet"/>
                <a:ea typeface="Wellfleet"/>
                <a:cs typeface="Wellfleet"/>
                <a:sym typeface="Wellfleet"/>
              </a:rPr>
              <a:t>IN COMPLICATED STORIES, CHARACTER REVEAL THEMSELVES OVER TIME. READERS, ARE THEREFORE ALERT TO NEW DETAILS AND THEY ARE READY TO RETHINK AND REVISE THEIR FIRST IDEAS IN THE THE FACE OF NEW EVIDENCE. </a:t>
            </a:r>
          </a:p>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t/>
            </a:r>
            <a:endParaRPr/>
          </a:p>
        </p:txBody>
      </p:sp>
      <p:sp>
        <p:nvSpPr>
          <p:cNvPr id="87" name="Shape 8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lnSpc>
                <a:spcPct val="100000"/>
              </a:lnSpc>
              <a:spcBef>
                <a:spcPts val="0"/>
              </a:spcBef>
              <a:spcAft>
                <a:spcPts val="0"/>
              </a:spcAft>
              <a:buClr>
                <a:schemeClr val="dk1"/>
              </a:buClr>
              <a:buSzPct val="39285"/>
              <a:buFont typeface="Arial"/>
              <a:buNone/>
            </a:pPr>
            <a:r>
              <a:rPr lang="en" sz="2800">
                <a:solidFill>
                  <a:schemeClr val="lt1"/>
                </a:solidFill>
                <a:latin typeface="Wellfleet"/>
                <a:ea typeface="Wellfleet"/>
                <a:cs typeface="Wellfleet"/>
                <a:sym typeface="Wellfleet"/>
              </a:rPr>
              <a:t>	</a:t>
            </a:r>
          </a:p>
          <a:p>
            <a:pPr lvl="0" rtl="0">
              <a:lnSpc>
                <a:spcPct val="100000"/>
              </a:lnSpc>
              <a:spcBef>
                <a:spcPts val="0"/>
              </a:spcBef>
              <a:spcAft>
                <a:spcPts val="0"/>
              </a:spcAft>
              <a:buClr>
                <a:schemeClr val="dk1"/>
              </a:buClr>
              <a:buSzPct val="39285"/>
              <a:buFont typeface="Arial"/>
              <a:buNone/>
            </a:pPr>
            <a:r>
              <a:t/>
            </a:r>
            <a:endParaRPr sz="2800">
              <a:solidFill>
                <a:schemeClr val="lt1"/>
              </a:solidFill>
              <a:latin typeface="Wellfleet"/>
              <a:ea typeface="Wellfleet"/>
              <a:cs typeface="Wellfleet"/>
              <a:sym typeface="Wellfleet"/>
            </a:endParaRPr>
          </a:p>
          <a:p>
            <a:pPr lvl="0" rtl="0">
              <a:lnSpc>
                <a:spcPct val="100000"/>
              </a:lnSpc>
              <a:spcBef>
                <a:spcPts val="0"/>
              </a:spcBef>
              <a:spcAft>
                <a:spcPts val="0"/>
              </a:spcAft>
              <a:buClr>
                <a:schemeClr val="dk1"/>
              </a:buClr>
              <a:buSzPct val="39285"/>
              <a:buFont typeface="Arial"/>
              <a:buNone/>
            </a:pPr>
            <a:r>
              <a:t/>
            </a:r>
            <a:endParaRPr sz="2800">
              <a:solidFill>
                <a:srgbClr val="EA9999"/>
              </a:solidFill>
              <a:latin typeface="Wellfleet"/>
              <a:ea typeface="Wellfleet"/>
              <a:cs typeface="Wellfleet"/>
              <a:sym typeface="Wellfleet"/>
            </a:endParaRPr>
          </a:p>
          <a:p>
            <a:pPr lvl="0" rtl="0">
              <a:lnSpc>
                <a:spcPct val="100000"/>
              </a:lnSpc>
              <a:spcBef>
                <a:spcPts val="0"/>
              </a:spcBef>
              <a:spcAft>
                <a:spcPts val="0"/>
              </a:spcAft>
              <a:buClr>
                <a:schemeClr val="dk1"/>
              </a:buClr>
              <a:buSzPct val="39285"/>
              <a:buFont typeface="Arial"/>
              <a:buNone/>
            </a:pPr>
            <a:r>
              <a:rPr lang="en" sz="2800">
                <a:solidFill>
                  <a:srgbClr val="EA9999"/>
                </a:solidFill>
                <a:latin typeface="Wellfleet"/>
                <a:ea typeface="Wellfleet"/>
                <a:cs typeface="Wellfleet"/>
                <a:sym typeface="Wellfleet"/>
              </a:rPr>
              <a:t>POPULARITY</a:t>
            </a:r>
          </a:p>
          <a:p>
            <a:pPr lvl="0" rtl="0">
              <a:lnSpc>
                <a:spcPct val="100000"/>
              </a:lnSpc>
              <a:spcBef>
                <a:spcPts val="0"/>
              </a:spcBef>
              <a:spcAft>
                <a:spcPts val="0"/>
              </a:spcAft>
              <a:buClr>
                <a:schemeClr val="dk1"/>
              </a:buClr>
              <a:buSzPct val="39285"/>
              <a:buFont typeface="Arial"/>
              <a:buNone/>
            </a:pPr>
            <a:r>
              <a:rPr lang="en" sz="2800">
                <a:solidFill>
                  <a:schemeClr val="lt1"/>
                </a:solidFill>
                <a:latin typeface="Wellfleet"/>
                <a:ea typeface="Wellfleet"/>
                <a:cs typeface="Wellfleet"/>
                <a:sym typeface="Wellfleet"/>
              </a:rPr>
              <a:t>By: Adam Bagdasarian</a:t>
            </a:r>
          </a:p>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Shape 9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t/>
            </a:r>
            <a:endParaRPr/>
          </a:p>
        </p:txBody>
      </p:sp>
      <p:sp>
        <p:nvSpPr>
          <p:cNvPr id="93" name="Shape 93"/>
          <p:cNvSpPr txBox="1"/>
          <p:nvPr>
            <p:ph idx="1" type="body"/>
          </p:nvPr>
        </p:nvSpPr>
        <p:spPr>
          <a:xfrm>
            <a:off x="-456425" y="1017725"/>
            <a:ext cx="6458099" cy="1427100"/>
          </a:xfrm>
          <a:prstGeom prst="rect">
            <a:avLst/>
          </a:prstGeom>
        </p:spPr>
        <p:txBody>
          <a:bodyPr anchorCtr="0" anchor="t" bIns="91425" lIns="91425" rIns="91425" wrap="square" tIns="91425">
            <a:noAutofit/>
          </a:bodyPr>
          <a:lstStyle/>
          <a:p>
            <a:pPr lvl="0" algn="ctr">
              <a:spcBef>
                <a:spcPts val="0"/>
              </a:spcBef>
              <a:buNone/>
            </a:pPr>
            <a:r>
              <a:rPr lang="en" sz="4400">
                <a:latin typeface="Wellfleet"/>
                <a:ea typeface="Wellfleet"/>
                <a:cs typeface="Wellfleet"/>
                <a:sym typeface="Wellfleet"/>
              </a:rPr>
              <a:t>TRY IT.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Shape 9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latin typeface="Wellfleet"/>
                <a:ea typeface="Wellfleet"/>
                <a:cs typeface="Wellfleet"/>
                <a:sym typeface="Wellfleet"/>
              </a:rPr>
              <a:t>GO READ!</a:t>
            </a:r>
          </a:p>
          <a:p>
            <a:pPr lvl="0">
              <a:spcBef>
                <a:spcPts val="0"/>
              </a:spcBef>
              <a:buNone/>
            </a:pPr>
            <a:r>
              <a:t/>
            </a:r>
            <a:endParaRPr/>
          </a:p>
          <a:p>
            <a:pPr lvl="0">
              <a:spcBef>
                <a:spcPts val="0"/>
              </a:spcBef>
              <a:buNone/>
            </a:pPr>
            <a:r>
              <a:rPr lang="en">
                <a:latin typeface="Wellfleet"/>
                <a:ea typeface="Wellfleet"/>
                <a:cs typeface="Wellfleet"/>
                <a:sym typeface="Wellfleet"/>
              </a:rPr>
              <a:t>Jot Ideas: </a:t>
            </a:r>
          </a:p>
        </p:txBody>
      </p:sp>
      <p:sp>
        <p:nvSpPr>
          <p:cNvPr id="99" name="Shape 99"/>
          <p:cNvSpPr/>
          <p:nvPr/>
        </p:nvSpPr>
        <p:spPr>
          <a:xfrm rot="728320">
            <a:off x="3128516" y="2615726"/>
            <a:ext cx="2351168" cy="2310822"/>
          </a:xfrm>
          <a:custGeom>
            <a:pathLst>
              <a:path extrusionOk="0" h="120000" w="120000">
                <a:moveTo>
                  <a:pt x="2840" y="0"/>
                </a:moveTo>
                <a:lnTo>
                  <a:pt x="119386" y="1952"/>
                </a:lnTo>
                <a:cubicBezTo>
                  <a:pt x="119561" y="40737"/>
                  <a:pt x="117397" y="81620"/>
                  <a:pt x="120000" y="117083"/>
                </a:cubicBezTo>
                <a:cubicBezTo>
                  <a:pt x="60496" y="121477"/>
                  <a:pt x="39985" y="119577"/>
                  <a:pt x="0" y="119667"/>
                </a:cubicBezTo>
                <a:lnTo>
                  <a:pt x="2840" y="0"/>
                </a:lnTo>
                <a:close/>
              </a:path>
            </a:pathLst>
          </a:custGeom>
          <a:gradFill>
            <a:gsLst>
              <a:gs pos="0">
                <a:srgbClr val="DEBCF6"/>
              </a:gs>
              <a:gs pos="100000">
                <a:srgbClr val="CC96F1"/>
              </a:gs>
            </a:gsLst>
            <a:lin ang="5400012" scaled="0"/>
          </a:gradFill>
          <a:ln>
            <a:noFill/>
          </a:ln>
          <a:effectLst>
            <a:outerShdw blurRad="38100" sx="102000" rotWithShape="0" algn="ctr" dir="5400000" dist="12700" sy="102000">
              <a:srgbClr val="000000">
                <a:alpha val="40000"/>
              </a:srgbClr>
            </a:outerShdw>
          </a:effectLst>
        </p:spPr>
        <p:txBody>
          <a:bodyPr anchorCtr="0" anchor="ctr" bIns="45700" lIns="45700" rIns="45700" wrap="square" tIns="45700">
            <a:noAutofit/>
          </a:bodyPr>
          <a:lstStyle/>
          <a:p>
            <a:pPr indent="0" lvl="0" marL="0" marR="0" rtl="0" algn="ctr">
              <a:spcBef>
                <a:spcPts val="0"/>
              </a:spcBef>
              <a:buNone/>
            </a:pPr>
            <a:r>
              <a:t/>
            </a:r>
            <a:endParaRPr sz="1200">
              <a:solidFill>
                <a:srgbClr val="FF9900"/>
              </a:solidFill>
              <a:latin typeface="Arial"/>
              <a:ea typeface="Arial"/>
              <a:cs typeface="Arial"/>
              <a:sym typeface="Arial"/>
            </a:endParaRPr>
          </a:p>
        </p:txBody>
      </p:sp>
      <p:sp>
        <p:nvSpPr>
          <p:cNvPr id="100" name="Shape 100"/>
          <p:cNvSpPr/>
          <p:nvPr/>
        </p:nvSpPr>
        <p:spPr>
          <a:xfrm rot="255561">
            <a:off x="3240320" y="2949667"/>
            <a:ext cx="2156957" cy="1928915"/>
          </a:xfrm>
          <a:prstGeom prst="rect">
            <a:avLst/>
          </a:prstGeom>
          <a:noFill/>
          <a:ln>
            <a:noFill/>
          </a:ln>
        </p:spPr>
        <p:txBody>
          <a:bodyPr anchorCtr="0" anchor="t" bIns="45700" lIns="91425" rIns="91425" wrap="square" tIns="45700">
            <a:noAutofit/>
          </a:bodyPr>
          <a:lstStyle/>
          <a:p>
            <a:pPr indent="0" lvl="0" marL="0" marR="0" rtl="0">
              <a:spcBef>
                <a:spcPts val="0"/>
              </a:spcBef>
              <a:buSzPct val="25000"/>
              <a:buNone/>
            </a:pPr>
            <a:r>
              <a:rPr lang="en" sz="1800">
                <a:solidFill>
                  <a:srgbClr val="0C0C0C"/>
                </a:solidFill>
                <a:latin typeface="Wellfleet"/>
                <a:ea typeface="Wellfleet"/>
                <a:cs typeface="Wellfleet"/>
                <a:sym typeface="Wellfleet"/>
              </a:rPr>
              <a:t>How, When and Why  is my character</a:t>
            </a:r>
          </a:p>
          <a:p>
            <a:pPr indent="0" lvl="0" marL="0" marR="0" rtl="0">
              <a:spcBef>
                <a:spcPts val="0"/>
              </a:spcBef>
              <a:buSzPct val="25000"/>
              <a:buNone/>
            </a:pPr>
            <a:r>
              <a:rPr lang="en" sz="1800">
                <a:solidFill>
                  <a:srgbClr val="0C0C0C"/>
                </a:solidFill>
                <a:latin typeface="Wellfleet"/>
                <a:ea typeface="Wellfleet"/>
                <a:cs typeface="Wellfleet"/>
                <a:sym typeface="Wellfleet"/>
              </a:rPr>
              <a:t>growing, changing or changing others?</a:t>
            </a:r>
          </a:p>
        </p:txBody>
      </p:sp>
      <p:grpSp>
        <p:nvGrpSpPr>
          <p:cNvPr id="101" name="Shape 101"/>
          <p:cNvGrpSpPr/>
          <p:nvPr/>
        </p:nvGrpSpPr>
        <p:grpSpPr>
          <a:xfrm rot="730688">
            <a:off x="4440136" y="2650269"/>
            <a:ext cx="297774" cy="251017"/>
            <a:chOff x="4917744" y="2235200"/>
            <a:chExt cx="2585026" cy="2489166"/>
          </a:xfrm>
        </p:grpSpPr>
        <p:sp>
          <p:nvSpPr>
            <p:cNvPr id="102" name="Shape 102"/>
            <p:cNvSpPr/>
            <p:nvPr/>
          </p:nvSpPr>
          <p:spPr>
            <a:xfrm>
              <a:off x="4917744" y="2429066"/>
              <a:ext cx="2295299" cy="2295299"/>
            </a:xfrm>
            <a:prstGeom prst="ellipse">
              <a:avLst/>
            </a:prstGeom>
            <a:solidFill>
              <a:srgbClr val="3F3F3F"/>
            </a:solidFill>
            <a:ln>
              <a:noFill/>
            </a:ln>
            <a:effectLst>
              <a:outerShdw blurRad="50799" rotWithShape="0" algn="tr" dir="8100000" dist="25400">
                <a:srgbClr val="000000">
                  <a:alpha val="44710"/>
                </a:srgbClr>
              </a:outerShdw>
            </a:effectLst>
          </p:spPr>
          <p:txBody>
            <a:bodyPr anchorCtr="0" anchor="ctr" bIns="45700" lIns="91425" rIns="91425" wrap="square" tIns="45700">
              <a:noAutofit/>
            </a:bodyPr>
            <a:lstStyle/>
            <a:p>
              <a:pPr indent="0" lvl="0" marL="0" marR="0" rtl="0" algn="ctr">
                <a:spcBef>
                  <a:spcPts val="0"/>
                </a:spcBef>
                <a:buNone/>
              </a:pPr>
              <a:r>
                <a:t/>
              </a:r>
              <a:endParaRPr sz="1600">
                <a:solidFill>
                  <a:srgbClr val="212121"/>
                </a:solidFill>
                <a:latin typeface="Calibri"/>
                <a:ea typeface="Calibri"/>
                <a:cs typeface="Calibri"/>
                <a:sym typeface="Calibri"/>
              </a:endParaRPr>
            </a:p>
          </p:txBody>
        </p:sp>
        <p:sp>
          <p:nvSpPr>
            <p:cNvPr id="103" name="Shape 103"/>
            <p:cNvSpPr/>
            <p:nvPr/>
          </p:nvSpPr>
          <p:spPr>
            <a:xfrm>
              <a:off x="5484130" y="2913213"/>
              <a:ext cx="1253400" cy="1253400"/>
            </a:xfrm>
            <a:prstGeom prst="ellipse">
              <a:avLst/>
            </a:prstGeom>
            <a:solidFill>
              <a:srgbClr val="0C0C0C"/>
            </a:solidFill>
            <a:ln>
              <a:noFill/>
            </a:ln>
            <a:effectLst>
              <a:outerShdw blurRad="50799" rotWithShape="0" algn="tr" dir="8100000" dist="25400">
                <a:srgbClr val="000000">
                  <a:alpha val="44710"/>
                </a:srgbClr>
              </a:outerShdw>
            </a:effectLst>
          </p:spPr>
          <p:txBody>
            <a:bodyPr anchorCtr="0" anchor="ctr" bIns="45700" lIns="91425" rIns="91425" wrap="square" tIns="45700">
              <a:noAutofit/>
            </a:bodyPr>
            <a:lstStyle/>
            <a:p>
              <a:pPr indent="0" lvl="0" marL="0" marR="0" rtl="0" algn="ctr">
                <a:spcBef>
                  <a:spcPts val="0"/>
                </a:spcBef>
                <a:buNone/>
              </a:pPr>
              <a:r>
                <a:t/>
              </a:r>
              <a:endParaRPr sz="1600">
                <a:solidFill>
                  <a:srgbClr val="212121"/>
                </a:solidFill>
                <a:latin typeface="Calibri"/>
                <a:ea typeface="Calibri"/>
                <a:cs typeface="Calibri"/>
                <a:sym typeface="Calibri"/>
              </a:endParaRPr>
            </a:p>
          </p:txBody>
        </p:sp>
        <p:sp>
          <p:nvSpPr>
            <p:cNvPr id="104" name="Shape 104"/>
            <p:cNvSpPr/>
            <p:nvPr/>
          </p:nvSpPr>
          <p:spPr>
            <a:xfrm>
              <a:off x="5972471" y="2235200"/>
              <a:ext cx="1530300" cy="1530300"/>
            </a:xfrm>
            <a:prstGeom prst="ellipse">
              <a:avLst/>
            </a:prstGeom>
            <a:solidFill>
              <a:srgbClr val="3F3F3F"/>
            </a:solidFill>
            <a:ln>
              <a:noFill/>
            </a:ln>
            <a:effectLst>
              <a:outerShdw blurRad="50799" rotWithShape="0" algn="tr" dir="8100000" dist="25400">
                <a:srgbClr val="000000">
                  <a:alpha val="44710"/>
                </a:srgbClr>
              </a:outerShdw>
            </a:effectLst>
          </p:spPr>
          <p:txBody>
            <a:bodyPr anchorCtr="0" anchor="ctr" bIns="45700" lIns="91425" rIns="91425" wrap="square" tIns="45700">
              <a:noAutofit/>
            </a:bodyPr>
            <a:lstStyle/>
            <a:p>
              <a:pPr indent="0" lvl="0" marL="0" marR="0" rtl="0" algn="ctr">
                <a:spcBef>
                  <a:spcPts val="0"/>
                </a:spcBef>
                <a:buNone/>
              </a:pPr>
              <a:r>
                <a:t/>
              </a:r>
              <a:endParaRPr sz="1600">
                <a:solidFill>
                  <a:srgbClr val="212121"/>
                </a:solidFill>
                <a:latin typeface="Calibri"/>
                <a:ea typeface="Calibri"/>
                <a:cs typeface="Calibri"/>
                <a:sym typeface="Calibri"/>
              </a:endParaRPr>
            </a:p>
          </p:txBody>
        </p:sp>
      </p:grpSp>
      <p:sp>
        <p:nvSpPr>
          <p:cNvPr id="105" name="Shape 105"/>
          <p:cNvSpPr/>
          <p:nvPr/>
        </p:nvSpPr>
        <p:spPr>
          <a:xfrm rot="-370946">
            <a:off x="2327040" y="249400"/>
            <a:ext cx="2599015" cy="2363695"/>
          </a:xfrm>
          <a:custGeom>
            <a:pathLst>
              <a:path extrusionOk="0" h="120000" w="120000">
                <a:moveTo>
                  <a:pt x="2840" y="0"/>
                </a:moveTo>
                <a:lnTo>
                  <a:pt x="119386" y="1952"/>
                </a:lnTo>
                <a:cubicBezTo>
                  <a:pt x="119561" y="40737"/>
                  <a:pt x="117397" y="81620"/>
                  <a:pt x="120000" y="117083"/>
                </a:cubicBezTo>
                <a:cubicBezTo>
                  <a:pt x="60496" y="121477"/>
                  <a:pt x="39985" y="119577"/>
                  <a:pt x="0" y="119667"/>
                </a:cubicBezTo>
                <a:lnTo>
                  <a:pt x="2840" y="0"/>
                </a:lnTo>
                <a:close/>
              </a:path>
            </a:pathLst>
          </a:custGeom>
          <a:gradFill>
            <a:gsLst>
              <a:gs pos="0">
                <a:srgbClr val="F6EBB6"/>
              </a:gs>
              <a:gs pos="100000">
                <a:srgbClr val="F0DD80"/>
              </a:gs>
            </a:gsLst>
            <a:lin ang="5400012" scaled="0"/>
          </a:gradFill>
          <a:ln>
            <a:noFill/>
          </a:ln>
          <a:effectLst>
            <a:outerShdw blurRad="38100" sx="102000" rotWithShape="0" algn="ctr" dir="5400000" dist="12700" sy="102000">
              <a:srgbClr val="000000">
                <a:alpha val="40000"/>
              </a:srgbClr>
            </a:outerShdw>
          </a:effectLst>
        </p:spPr>
        <p:txBody>
          <a:bodyPr anchorCtr="0" anchor="ctr" bIns="45700" lIns="45700" rIns="45700" wrap="square" tIns="45700">
            <a:noAutofit/>
          </a:bodyPr>
          <a:lstStyle/>
          <a:p>
            <a:pPr lvl="0" rtl="0">
              <a:spcBef>
                <a:spcPts val="0"/>
              </a:spcBef>
              <a:buClr>
                <a:srgbClr val="FFFFFF"/>
              </a:buClr>
              <a:buFont typeface="Arial"/>
              <a:buNone/>
            </a:pPr>
            <a:r>
              <a:t/>
            </a:r>
            <a:endParaRPr sz="1200">
              <a:solidFill>
                <a:srgbClr val="FFFFFF"/>
              </a:solidFill>
            </a:endParaRPr>
          </a:p>
        </p:txBody>
      </p:sp>
      <p:sp>
        <p:nvSpPr>
          <p:cNvPr id="106" name="Shape 106"/>
          <p:cNvSpPr/>
          <p:nvPr/>
        </p:nvSpPr>
        <p:spPr>
          <a:xfrm rot="-371557">
            <a:off x="2626436" y="482064"/>
            <a:ext cx="2675411" cy="1767662"/>
          </a:xfrm>
          <a:prstGeom prst="rect">
            <a:avLst/>
          </a:prstGeom>
          <a:noFill/>
          <a:ln>
            <a:noFill/>
          </a:ln>
        </p:spPr>
        <p:txBody>
          <a:bodyPr anchorCtr="0" anchor="t" bIns="45700" lIns="91425" rIns="91425" wrap="square" tIns="45700">
            <a:noAutofit/>
          </a:bodyPr>
          <a:lstStyle/>
          <a:p>
            <a:pPr lvl="0" rtl="0">
              <a:lnSpc>
                <a:spcPct val="100000"/>
              </a:lnSpc>
              <a:spcBef>
                <a:spcPts val="0"/>
              </a:spcBef>
              <a:buSzPct val="61111"/>
              <a:buNone/>
            </a:pPr>
            <a:r>
              <a:rPr lang="en" sz="1800">
                <a:latin typeface="Wellfleet"/>
                <a:ea typeface="Wellfleet"/>
                <a:cs typeface="Wellfleet"/>
                <a:sym typeface="Wellfleet"/>
              </a:rPr>
              <a:t>The narrator:  </a:t>
            </a:r>
          </a:p>
          <a:p>
            <a:pPr lvl="0" rtl="0">
              <a:lnSpc>
                <a:spcPct val="100000"/>
              </a:lnSpc>
              <a:spcBef>
                <a:spcPts val="0"/>
              </a:spcBef>
              <a:buClr>
                <a:srgbClr val="FFFFFF"/>
              </a:buClr>
              <a:buSzPct val="61111"/>
              <a:buFont typeface="Arial"/>
              <a:buNone/>
            </a:pPr>
            <a:r>
              <a:rPr lang="en" sz="1800">
                <a:latin typeface="Wellfleet"/>
                <a:ea typeface="Wellfleet"/>
                <a:cs typeface="Wellfleet"/>
                <a:sym typeface="Wellfleet"/>
              </a:rPr>
              <a:t>is inconsistent</a:t>
            </a:r>
          </a:p>
          <a:p>
            <a:pPr lvl="0" rtl="0">
              <a:lnSpc>
                <a:spcPct val="100000"/>
              </a:lnSpc>
              <a:spcBef>
                <a:spcPts val="0"/>
              </a:spcBef>
              <a:buClr>
                <a:srgbClr val="FFFFFF"/>
              </a:buClr>
              <a:buSzPct val="61111"/>
              <a:buFont typeface="Arial"/>
              <a:buNone/>
            </a:pPr>
            <a:r>
              <a:rPr lang="en" sz="1800">
                <a:latin typeface="Wellfleet"/>
                <a:ea typeface="Wellfleet"/>
                <a:cs typeface="Wellfleet"/>
                <a:sym typeface="Wellfleet"/>
              </a:rPr>
              <a:t>is complex</a:t>
            </a:r>
          </a:p>
          <a:p>
            <a:pPr indent="-69850" lvl="0" marL="0" rtl="0">
              <a:lnSpc>
                <a:spcPct val="100000"/>
              </a:lnSpc>
              <a:spcBef>
                <a:spcPts val="0"/>
              </a:spcBef>
              <a:buClr>
                <a:srgbClr val="FFFFFF"/>
              </a:buClr>
              <a:buSzPct val="61111"/>
              <a:buFont typeface="Arial"/>
              <a:buNone/>
            </a:pPr>
            <a:r>
              <a:rPr lang="en" sz="1800">
                <a:latin typeface="Wellfleet"/>
                <a:ea typeface="Wellfleet"/>
                <a:cs typeface="Wellfleet"/>
                <a:sym typeface="Wellfleet"/>
              </a:rPr>
              <a:t>has only partial understanding.</a:t>
            </a:r>
          </a:p>
          <a:p>
            <a:pPr lvl="0" rtl="0">
              <a:lnSpc>
                <a:spcPct val="100000"/>
              </a:lnSpc>
              <a:spcBef>
                <a:spcPts val="0"/>
              </a:spcBef>
              <a:buClr>
                <a:srgbClr val="FFFFFF"/>
              </a:buClr>
              <a:buSzPct val="25000"/>
              <a:buFont typeface="Arial"/>
              <a:buNone/>
            </a:pPr>
            <a:r>
              <a:rPr lang="en" sz="1800">
                <a:latin typeface="Wellfleet"/>
                <a:ea typeface="Wellfleet"/>
                <a:cs typeface="Wellfleet"/>
                <a:sym typeface="Wellfleet"/>
              </a:rPr>
              <a:t>has flaws &amp; strengths.</a:t>
            </a:r>
          </a:p>
        </p:txBody>
      </p:sp>
      <p:grpSp>
        <p:nvGrpSpPr>
          <p:cNvPr id="107" name="Shape 107"/>
          <p:cNvGrpSpPr/>
          <p:nvPr/>
        </p:nvGrpSpPr>
        <p:grpSpPr>
          <a:xfrm rot="-371317">
            <a:off x="3446400" y="184456"/>
            <a:ext cx="345303" cy="310701"/>
            <a:chOff x="4917744" y="2235200"/>
            <a:chExt cx="2585026" cy="2489166"/>
          </a:xfrm>
        </p:grpSpPr>
        <p:sp>
          <p:nvSpPr>
            <p:cNvPr id="108" name="Shape 108"/>
            <p:cNvSpPr/>
            <p:nvPr/>
          </p:nvSpPr>
          <p:spPr>
            <a:xfrm>
              <a:off x="4917744" y="2429066"/>
              <a:ext cx="2295299" cy="2295299"/>
            </a:xfrm>
            <a:prstGeom prst="ellipse">
              <a:avLst/>
            </a:prstGeom>
            <a:solidFill>
              <a:srgbClr val="E36C09"/>
            </a:solidFill>
            <a:ln>
              <a:noFill/>
            </a:ln>
            <a:effectLst>
              <a:outerShdw blurRad="50799" rotWithShape="0" algn="tr" dir="8100000" dist="25400">
                <a:srgbClr val="000000">
                  <a:alpha val="44710"/>
                </a:srgbClr>
              </a:outerShdw>
            </a:effectLst>
          </p:spPr>
          <p:txBody>
            <a:bodyPr anchorCtr="0" anchor="ctr" bIns="45700" lIns="91425" rIns="91425" wrap="square" tIns="45700">
              <a:noAutofit/>
            </a:bodyPr>
            <a:lstStyle/>
            <a:p>
              <a:pPr indent="0" lvl="0" marL="0" marR="0" rtl="0" algn="ctr">
                <a:spcBef>
                  <a:spcPts val="0"/>
                </a:spcBef>
                <a:buNone/>
              </a:pPr>
              <a:r>
                <a:t/>
              </a:r>
              <a:endParaRPr sz="1600">
                <a:solidFill>
                  <a:srgbClr val="212121"/>
                </a:solidFill>
                <a:latin typeface="Calibri"/>
                <a:ea typeface="Calibri"/>
                <a:cs typeface="Calibri"/>
                <a:sym typeface="Calibri"/>
              </a:endParaRPr>
            </a:p>
          </p:txBody>
        </p:sp>
        <p:sp>
          <p:nvSpPr>
            <p:cNvPr id="109" name="Shape 109"/>
            <p:cNvSpPr/>
            <p:nvPr/>
          </p:nvSpPr>
          <p:spPr>
            <a:xfrm>
              <a:off x="5484130" y="2913213"/>
              <a:ext cx="1253400" cy="1253400"/>
            </a:xfrm>
            <a:prstGeom prst="ellipse">
              <a:avLst/>
            </a:prstGeom>
            <a:solidFill>
              <a:srgbClr val="974806"/>
            </a:solidFill>
            <a:ln>
              <a:noFill/>
            </a:ln>
            <a:effectLst>
              <a:outerShdw blurRad="50799" rotWithShape="0" algn="tr" dir="8100000" dist="25400">
                <a:srgbClr val="000000">
                  <a:alpha val="44710"/>
                </a:srgbClr>
              </a:outerShdw>
            </a:effectLst>
          </p:spPr>
          <p:txBody>
            <a:bodyPr anchorCtr="0" anchor="ctr" bIns="45700" lIns="91425" rIns="91425" wrap="square" tIns="45700">
              <a:noAutofit/>
            </a:bodyPr>
            <a:lstStyle/>
            <a:p>
              <a:pPr indent="0" lvl="0" marL="0" marR="0" rtl="0" algn="ctr">
                <a:spcBef>
                  <a:spcPts val="0"/>
                </a:spcBef>
                <a:buNone/>
              </a:pPr>
              <a:r>
                <a:t/>
              </a:r>
              <a:endParaRPr sz="1600">
                <a:solidFill>
                  <a:srgbClr val="212121"/>
                </a:solidFill>
                <a:latin typeface="Calibri"/>
                <a:ea typeface="Calibri"/>
                <a:cs typeface="Calibri"/>
                <a:sym typeface="Calibri"/>
              </a:endParaRPr>
            </a:p>
          </p:txBody>
        </p:sp>
        <p:sp>
          <p:nvSpPr>
            <p:cNvPr id="110" name="Shape 110"/>
            <p:cNvSpPr/>
            <p:nvPr/>
          </p:nvSpPr>
          <p:spPr>
            <a:xfrm>
              <a:off x="5972471" y="2235200"/>
              <a:ext cx="1530300" cy="1530300"/>
            </a:xfrm>
            <a:prstGeom prst="ellipse">
              <a:avLst/>
            </a:prstGeom>
            <a:solidFill>
              <a:srgbClr val="E36C09"/>
            </a:solidFill>
            <a:ln>
              <a:noFill/>
            </a:ln>
            <a:effectLst>
              <a:outerShdw blurRad="50799" rotWithShape="0" algn="tr" dir="8100000" dist="25400">
                <a:srgbClr val="000000">
                  <a:alpha val="44710"/>
                </a:srgbClr>
              </a:outerShdw>
            </a:effectLst>
          </p:spPr>
          <p:txBody>
            <a:bodyPr anchorCtr="0" anchor="ctr" bIns="45700" lIns="91425" rIns="91425" wrap="square" tIns="45700">
              <a:noAutofit/>
            </a:bodyPr>
            <a:lstStyle/>
            <a:p>
              <a:pPr indent="0" lvl="0" marL="0" marR="0" rtl="0" algn="ctr">
                <a:spcBef>
                  <a:spcPts val="0"/>
                </a:spcBef>
                <a:buNone/>
              </a:pPr>
              <a:r>
                <a:t/>
              </a:r>
              <a:endParaRPr sz="1600">
                <a:solidFill>
                  <a:srgbClr val="212121"/>
                </a:solidFill>
                <a:latin typeface="Calibri"/>
                <a:ea typeface="Calibri"/>
                <a:cs typeface="Calibri"/>
                <a:sym typeface="Calibri"/>
              </a:endParaRPr>
            </a:p>
          </p:txBody>
        </p:sp>
      </p:grpSp>
      <p:sp>
        <p:nvSpPr>
          <p:cNvPr id="111" name="Shape 111"/>
          <p:cNvSpPr/>
          <p:nvPr/>
        </p:nvSpPr>
        <p:spPr>
          <a:xfrm rot="-586705">
            <a:off x="145280" y="2464635"/>
            <a:ext cx="2637213" cy="2179963"/>
          </a:xfrm>
          <a:custGeom>
            <a:pathLst>
              <a:path extrusionOk="0" h="120000" w="120000">
                <a:moveTo>
                  <a:pt x="2840" y="0"/>
                </a:moveTo>
                <a:lnTo>
                  <a:pt x="119386" y="1952"/>
                </a:lnTo>
                <a:cubicBezTo>
                  <a:pt x="119561" y="40737"/>
                  <a:pt x="117397" y="81620"/>
                  <a:pt x="120000" y="117083"/>
                </a:cubicBezTo>
                <a:cubicBezTo>
                  <a:pt x="60496" y="121477"/>
                  <a:pt x="39985" y="119577"/>
                  <a:pt x="0" y="119667"/>
                </a:cubicBezTo>
                <a:lnTo>
                  <a:pt x="2840" y="0"/>
                </a:lnTo>
                <a:close/>
              </a:path>
            </a:pathLst>
          </a:custGeom>
          <a:gradFill>
            <a:gsLst>
              <a:gs pos="0">
                <a:srgbClr val="B7DBF1"/>
              </a:gs>
              <a:gs pos="100000">
                <a:srgbClr val="86C4EA"/>
              </a:gs>
            </a:gsLst>
            <a:lin ang="5400012" scaled="0"/>
          </a:gradFill>
          <a:ln>
            <a:noFill/>
          </a:ln>
          <a:effectLst>
            <a:outerShdw blurRad="38100" sx="102000" rotWithShape="0" algn="ctr" dir="5400000" dist="12700" sy="102000">
              <a:srgbClr val="000000">
                <a:alpha val="40000"/>
              </a:srgbClr>
            </a:outerShdw>
          </a:effectLst>
        </p:spPr>
        <p:txBody>
          <a:bodyPr anchorCtr="0" anchor="ctr" bIns="45700" lIns="45700" rIns="45700" wrap="square" tIns="45700">
            <a:noAutofit/>
          </a:bodyPr>
          <a:lstStyle/>
          <a:p>
            <a:pPr indent="0" lvl="0" marL="0" marR="0" rtl="0" algn="ctr">
              <a:spcBef>
                <a:spcPts val="0"/>
              </a:spcBef>
              <a:buNone/>
            </a:pPr>
            <a:r>
              <a:t/>
            </a:r>
            <a:endParaRPr sz="1200">
              <a:solidFill>
                <a:srgbClr val="FFFFFF"/>
              </a:solidFill>
              <a:latin typeface="Arial"/>
              <a:ea typeface="Arial"/>
              <a:cs typeface="Arial"/>
              <a:sym typeface="Arial"/>
            </a:endParaRPr>
          </a:p>
        </p:txBody>
      </p:sp>
      <p:sp>
        <p:nvSpPr>
          <p:cNvPr id="112" name="Shape 112"/>
          <p:cNvSpPr/>
          <p:nvPr/>
        </p:nvSpPr>
        <p:spPr>
          <a:xfrm rot="-586705">
            <a:off x="295376" y="2745719"/>
            <a:ext cx="2637213" cy="2024998"/>
          </a:xfrm>
          <a:prstGeom prst="rect">
            <a:avLst/>
          </a:prstGeom>
          <a:noFill/>
          <a:ln>
            <a:noFill/>
          </a:ln>
        </p:spPr>
        <p:txBody>
          <a:bodyPr anchorCtr="0" anchor="t" bIns="45700" lIns="91425" rIns="91425" wrap="square" tIns="45700">
            <a:noAutofit/>
          </a:bodyPr>
          <a:lstStyle/>
          <a:p>
            <a:pPr lvl="0" rtl="0">
              <a:lnSpc>
                <a:spcPct val="100000"/>
              </a:lnSpc>
              <a:spcBef>
                <a:spcPts val="0"/>
              </a:spcBef>
              <a:buNone/>
            </a:pPr>
            <a:r>
              <a:rPr lang="en" sz="1700">
                <a:latin typeface="Wellfleet"/>
                <a:ea typeface="Wellfleet"/>
                <a:cs typeface="Wellfleet"/>
                <a:sym typeface="Wellfleet"/>
              </a:rPr>
              <a:t>Focus on character traits. What have you learned. Use evidence to support. (Revise think in the face of new evidence!</a:t>
            </a:r>
          </a:p>
        </p:txBody>
      </p:sp>
      <p:grpSp>
        <p:nvGrpSpPr>
          <p:cNvPr id="113" name="Shape 113"/>
          <p:cNvGrpSpPr/>
          <p:nvPr/>
        </p:nvGrpSpPr>
        <p:grpSpPr>
          <a:xfrm rot="-586001">
            <a:off x="1193941" y="2467914"/>
            <a:ext cx="320011" cy="284655"/>
            <a:chOff x="4917744" y="2235200"/>
            <a:chExt cx="2585026" cy="2489166"/>
          </a:xfrm>
        </p:grpSpPr>
        <p:sp>
          <p:nvSpPr>
            <p:cNvPr id="114" name="Shape 114"/>
            <p:cNvSpPr/>
            <p:nvPr/>
          </p:nvSpPr>
          <p:spPr>
            <a:xfrm>
              <a:off x="4917744" y="2429066"/>
              <a:ext cx="2295299" cy="2295299"/>
            </a:xfrm>
            <a:prstGeom prst="ellipse">
              <a:avLst/>
            </a:prstGeom>
            <a:solidFill>
              <a:srgbClr val="F2F2F2"/>
            </a:solidFill>
            <a:ln>
              <a:noFill/>
            </a:ln>
            <a:effectLst>
              <a:outerShdw blurRad="50799" rotWithShape="0" algn="tr" dir="8100000" dist="25400">
                <a:srgbClr val="000000">
                  <a:alpha val="44710"/>
                </a:srgbClr>
              </a:outerShdw>
            </a:effectLst>
          </p:spPr>
          <p:txBody>
            <a:bodyPr anchorCtr="0" anchor="ctr" bIns="45700" lIns="91425" rIns="91425" wrap="square" tIns="45700">
              <a:noAutofit/>
            </a:bodyPr>
            <a:lstStyle/>
            <a:p>
              <a:pPr indent="0" lvl="0" marL="0" marR="0" rtl="0" algn="ctr">
                <a:spcBef>
                  <a:spcPts val="0"/>
                </a:spcBef>
                <a:buNone/>
              </a:pPr>
              <a:r>
                <a:t/>
              </a:r>
              <a:endParaRPr sz="1600">
                <a:solidFill>
                  <a:srgbClr val="212121"/>
                </a:solidFill>
                <a:latin typeface="Calibri"/>
                <a:ea typeface="Calibri"/>
                <a:cs typeface="Calibri"/>
                <a:sym typeface="Calibri"/>
              </a:endParaRPr>
            </a:p>
          </p:txBody>
        </p:sp>
        <p:sp>
          <p:nvSpPr>
            <p:cNvPr id="115" name="Shape 115"/>
            <p:cNvSpPr/>
            <p:nvPr/>
          </p:nvSpPr>
          <p:spPr>
            <a:xfrm>
              <a:off x="5484130" y="2913213"/>
              <a:ext cx="1253400" cy="1253400"/>
            </a:xfrm>
            <a:prstGeom prst="ellipse">
              <a:avLst/>
            </a:prstGeom>
            <a:solidFill>
              <a:srgbClr val="A5A5A5"/>
            </a:solidFill>
            <a:ln>
              <a:noFill/>
            </a:ln>
            <a:effectLst>
              <a:outerShdw blurRad="50799" rotWithShape="0" algn="tr" dir="8100000" dist="25400">
                <a:srgbClr val="000000">
                  <a:alpha val="44710"/>
                </a:srgbClr>
              </a:outerShdw>
            </a:effectLst>
          </p:spPr>
          <p:txBody>
            <a:bodyPr anchorCtr="0" anchor="ctr" bIns="45700" lIns="91425" rIns="91425" wrap="square" tIns="45700">
              <a:noAutofit/>
            </a:bodyPr>
            <a:lstStyle/>
            <a:p>
              <a:pPr indent="0" lvl="0" marL="0" marR="0" rtl="0" algn="ctr">
                <a:spcBef>
                  <a:spcPts val="0"/>
                </a:spcBef>
                <a:buNone/>
              </a:pPr>
              <a:r>
                <a:t/>
              </a:r>
              <a:endParaRPr sz="1600">
                <a:solidFill>
                  <a:srgbClr val="212121"/>
                </a:solidFill>
                <a:latin typeface="Calibri"/>
                <a:ea typeface="Calibri"/>
                <a:cs typeface="Calibri"/>
                <a:sym typeface="Calibri"/>
              </a:endParaRPr>
            </a:p>
          </p:txBody>
        </p:sp>
        <p:sp>
          <p:nvSpPr>
            <p:cNvPr id="116" name="Shape 116"/>
            <p:cNvSpPr/>
            <p:nvPr/>
          </p:nvSpPr>
          <p:spPr>
            <a:xfrm>
              <a:off x="5972471" y="2235200"/>
              <a:ext cx="1530300" cy="1530300"/>
            </a:xfrm>
            <a:prstGeom prst="ellipse">
              <a:avLst/>
            </a:prstGeom>
            <a:solidFill>
              <a:srgbClr val="F2F2F2"/>
            </a:solidFill>
            <a:ln>
              <a:noFill/>
            </a:ln>
            <a:effectLst>
              <a:outerShdw blurRad="50799" rotWithShape="0" algn="tr" dir="8100000" dist="25400">
                <a:srgbClr val="000000">
                  <a:alpha val="44710"/>
                </a:srgbClr>
              </a:outerShdw>
            </a:effectLst>
          </p:spPr>
          <p:txBody>
            <a:bodyPr anchorCtr="0" anchor="ctr" bIns="45700" lIns="91425" rIns="91425" wrap="square" tIns="45700">
              <a:noAutofit/>
            </a:bodyPr>
            <a:lstStyle/>
            <a:p>
              <a:pPr indent="0" lvl="0" marL="0" marR="0" rtl="0" algn="ctr">
                <a:spcBef>
                  <a:spcPts val="0"/>
                </a:spcBef>
                <a:buNone/>
              </a:pPr>
              <a:r>
                <a:t/>
              </a:r>
              <a:endParaRPr sz="1600">
                <a:solidFill>
                  <a:srgbClr val="212121"/>
                </a:solidFill>
                <a:latin typeface="Calibri"/>
                <a:ea typeface="Calibri"/>
                <a:cs typeface="Calibri"/>
                <a:sym typeface="Calibri"/>
              </a:endParaRPr>
            </a:p>
          </p:txBody>
        </p:sp>
      </p:grpSp>
      <p:pic>
        <p:nvPicPr>
          <p:cNvPr id="117" name="Shape 117"/>
          <p:cNvPicPr preferRelativeResize="0"/>
          <p:nvPr/>
        </p:nvPicPr>
        <p:blipFill>
          <a:blip r:embed="rId4">
            <a:alphaModFix/>
          </a:blip>
          <a:stretch>
            <a:fillRect/>
          </a:stretch>
        </p:blipFill>
        <p:spPr>
          <a:xfrm>
            <a:off x="5312950" y="103325"/>
            <a:ext cx="3695351" cy="2758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Shape 12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t/>
            </a:r>
            <a:endParaRPr/>
          </a:p>
        </p:txBody>
      </p:sp>
      <p:sp>
        <p:nvSpPr>
          <p:cNvPr id="123" name="Shape 12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124" name="Shape 124"/>
          <p:cNvPicPr preferRelativeResize="0"/>
          <p:nvPr/>
        </p:nvPicPr>
        <p:blipFill rotWithShape="1">
          <a:blip r:embed="rId4">
            <a:alphaModFix/>
          </a:blip>
          <a:srcRect b="5729" l="10399" r="10399" t="5445"/>
          <a:stretch/>
        </p:blipFill>
        <p:spPr>
          <a:xfrm rot="5400000">
            <a:off x="4616698" y="-15877"/>
            <a:ext cx="3596073" cy="5219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