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Lst>
  <p:sldSz cy="6858000" cx="12192000"/>
  <p:notesSz cx="6858000" cy="9144000"/>
  <p:embeddedFontLst>
    <p:embeddedFont>
      <p:font typeface="Abril Fatface"/>
      <p:regular r:id="rId57"/>
    </p:embeddedFont>
    <p:embeddedFont>
      <p:font typeface="Bubblegum Sans"/>
      <p:regular r:id="rId58"/>
    </p:embeddedFont>
    <p:embeddedFont>
      <p:font typeface="Short Stack"/>
      <p:regular r:id="rId59"/>
    </p:embeddedFont>
    <p:embeddedFont>
      <p:font typeface="Fredericka the Great"/>
      <p:regular r:id="rId60"/>
    </p:embeddedFont>
    <p:embeddedFont>
      <p:font typeface="Bitter"/>
      <p:regular r:id="rId61"/>
      <p:bold r:id="rId62"/>
      <p:italic r:id="rId63"/>
    </p:embeddedFont>
    <p:embeddedFont>
      <p:font typeface="Cutive"/>
      <p:regular r:id="rId64"/>
    </p:embeddedFont>
    <p:embeddedFont>
      <p:font typeface="Special Elite"/>
      <p:regular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Bitter-bold.fntdata"/><Relationship Id="rId61" Type="http://schemas.openxmlformats.org/officeDocument/2006/relationships/font" Target="fonts/Bitter-regular.fntdata"/><Relationship Id="rId20" Type="http://schemas.openxmlformats.org/officeDocument/2006/relationships/slide" Target="slides/slide16.xml"/><Relationship Id="rId64" Type="http://schemas.openxmlformats.org/officeDocument/2006/relationships/font" Target="fonts/Cutive-regular.fntdata"/><Relationship Id="rId63" Type="http://schemas.openxmlformats.org/officeDocument/2006/relationships/font" Target="fonts/Bitter-italic.fntdata"/><Relationship Id="rId22" Type="http://schemas.openxmlformats.org/officeDocument/2006/relationships/slide" Target="slides/slide18.xml"/><Relationship Id="rId21" Type="http://schemas.openxmlformats.org/officeDocument/2006/relationships/slide" Target="slides/slide17.xml"/><Relationship Id="rId65" Type="http://schemas.openxmlformats.org/officeDocument/2006/relationships/font" Target="fonts/SpecialElite-regular.fntdata"/><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FrederickatheGreat-regular.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font" Target="fonts/AbrilFatface-regular.fntdata"/><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font" Target="fonts/ShortStack-regular.fntdata"/><Relationship Id="rId14" Type="http://schemas.openxmlformats.org/officeDocument/2006/relationships/slide" Target="slides/slide10.xml"/><Relationship Id="rId58" Type="http://schemas.openxmlformats.org/officeDocument/2006/relationships/font" Target="fonts/BubblegumSans-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86" name="Shape 8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sz="1100">
                <a:solidFill>
                  <a:srgbClr val="000000"/>
                </a:solidFill>
                <a:latin typeface="Arial"/>
                <a:ea typeface="Arial"/>
                <a:cs typeface="Arial"/>
                <a:sym typeface="Arial"/>
              </a:rPr>
              <a:t>SHARE: I want to remind you to not forget the value of a summary. Sometimes we need to move quickly through time and space.  I love this quote by Barry Lane on the board. </a:t>
            </a:r>
          </a:p>
          <a:p>
            <a:pPr lvl="0" rtl="0" algn="ctr">
              <a:spcBef>
                <a:spcPts val="0"/>
              </a:spcBef>
              <a:buClr>
                <a:schemeClr val="dk1"/>
              </a:buClr>
              <a:buSzPct val="25000"/>
              <a:buFont typeface="Arial"/>
              <a:buNone/>
            </a:pPr>
            <a:r>
              <a:rPr lang="en-US" sz="1100">
                <a:solidFill>
                  <a:srgbClr val="000000"/>
                </a:solidFill>
                <a:latin typeface="Arial"/>
                <a:ea typeface="Arial"/>
                <a:cs typeface="Arial"/>
                <a:sym typeface="Arial"/>
              </a:rPr>
              <a:t>“Writers explode the moment and shrink a century.” </a:t>
            </a:r>
          </a:p>
          <a:p>
            <a:pPr lvl="0" rtl="0" algn="ctr">
              <a:spcBef>
                <a:spcPts val="0"/>
              </a:spcBef>
              <a:buClr>
                <a:schemeClr val="dk1"/>
              </a:buClr>
              <a:buSzPct val="25000"/>
              <a:buFont typeface="Arial"/>
              <a:buNone/>
            </a:pPr>
            <a:r>
              <a:rPr lang="en-US" sz="1100">
                <a:solidFill>
                  <a:srgbClr val="000000"/>
                </a:solidFill>
                <a:latin typeface="Arial"/>
                <a:ea typeface="Arial"/>
                <a:cs typeface="Arial"/>
                <a:sym typeface="Arial"/>
              </a:rPr>
              <a:t>-Barry Lane</a:t>
            </a:r>
          </a:p>
        </p:txBody>
      </p:sp>
      <p:sp>
        <p:nvSpPr>
          <p:cNvPr id="151" name="Shape 15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I also have up here a </a:t>
            </a:r>
            <a:r>
              <a:rPr lang="en-US"/>
              <a:t>beginning</a:t>
            </a:r>
            <a:r>
              <a:rPr lang="en-US"/>
              <a:t> list of those </a:t>
            </a:r>
            <a:r>
              <a:rPr lang="en-US"/>
              <a:t>transitional</a:t>
            </a:r>
            <a:r>
              <a:rPr lang="en-US"/>
              <a:t> phrases to quickly move us from one place or time to another. </a:t>
            </a:r>
          </a:p>
          <a:p>
            <a:pPr lvl="0">
              <a:spcBef>
                <a:spcPts val="0"/>
              </a:spcBef>
              <a:buNone/>
            </a:pPr>
            <a:r>
              <a:rPr lang="en-US"/>
              <a:t>Can you add to this? </a:t>
            </a:r>
          </a:p>
          <a:p>
            <a:pPr lvl="0">
              <a:spcBef>
                <a:spcPts val="0"/>
              </a:spcBef>
              <a:buNone/>
            </a:pPr>
            <a:r>
              <a:t/>
            </a:r>
            <a:endParaRPr/>
          </a:p>
          <a:p>
            <a:pPr lvl="0">
              <a:spcBef>
                <a:spcPts val="0"/>
              </a:spcBef>
              <a:buNone/>
            </a:pPr>
            <a:r>
              <a:rPr lang="en-US"/>
              <a:t>Remember that time moves forwards and backwards in a story. It is not always linear. Think about times where characters have memories, flashbacks or when an action  is recalled. </a:t>
            </a:r>
          </a:p>
        </p:txBody>
      </p:sp>
      <p:sp>
        <p:nvSpPr>
          <p:cNvPr id="160" name="Shape 16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I will add to our Compelling Fiction Chart about managing time and space. </a:t>
            </a:r>
          </a:p>
        </p:txBody>
      </p:sp>
      <p:sp>
        <p:nvSpPr>
          <p:cNvPr id="167" name="Shape 16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Good job today. </a:t>
            </a:r>
          </a:p>
        </p:txBody>
      </p:sp>
      <p:sp>
        <p:nvSpPr>
          <p:cNvPr id="175" name="Shape 17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81" name="Shape 18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87" name="Shape 18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I hope that you are seeing how cool writing fiction can be...you plan, list, sketch and so one and then the story just starts to take on a life of its own. Sometimes if even surprises you, the writer. </a:t>
            </a:r>
          </a:p>
          <a:p>
            <a:pPr lvl="0">
              <a:spcBef>
                <a:spcPts val="0"/>
              </a:spcBef>
              <a:buNone/>
            </a:pPr>
            <a:r>
              <a:t/>
            </a:r>
            <a:endParaRPr/>
          </a:p>
        </p:txBody>
      </p:sp>
      <p:sp>
        <p:nvSpPr>
          <p:cNvPr id="193" name="Shape 19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Clr>
                <a:schemeClr val="dk1"/>
              </a:buClr>
              <a:buSzPct val="25000"/>
              <a:buFont typeface="Arial"/>
              <a:buNone/>
            </a:pPr>
            <a:r>
              <a:rPr lang="en-US" sz="1100">
                <a:solidFill>
                  <a:srgbClr val="000000"/>
                </a:solidFill>
                <a:latin typeface="Arial"/>
                <a:ea typeface="Arial"/>
                <a:cs typeface="Arial"/>
                <a:sym typeface="Arial"/>
              </a:rPr>
              <a:t>TODAY I WANT TO TEACH YOU THAT:</a:t>
            </a:r>
          </a:p>
          <a:p>
            <a:pPr lvl="0" rtl="0">
              <a:lnSpc>
                <a:spcPct val="115000"/>
              </a:lnSpc>
              <a:spcBef>
                <a:spcPts val="0"/>
              </a:spcBef>
              <a:buClr>
                <a:schemeClr val="dk1"/>
              </a:buClr>
              <a:buSzPct val="25000"/>
              <a:buFont typeface="Arial"/>
              <a:buNone/>
            </a:pPr>
            <a:r>
              <a:rPr lang="en-US" sz="1100">
                <a:solidFill>
                  <a:srgbClr val="000000"/>
                </a:solidFill>
                <a:latin typeface="Arial"/>
                <a:ea typeface="Arial"/>
                <a:cs typeface="Arial"/>
                <a:sym typeface="Arial"/>
              </a:rPr>
              <a:t>Before writers get going on draft, they think a lot about ways to make a draft into a really good story. But once they’re in the midst of the story, they try to lose themselves in it.</a:t>
            </a:r>
          </a:p>
          <a:p>
            <a:pPr lvl="0" rtl="0">
              <a:lnSpc>
                <a:spcPct val="115000"/>
              </a:lnSpc>
              <a:spcBef>
                <a:spcPts val="0"/>
              </a:spcBef>
              <a:buClr>
                <a:schemeClr val="dk1"/>
              </a:buClr>
              <a:buSzPct val="25000"/>
              <a:buFont typeface="Arial"/>
              <a:buNone/>
            </a:pPr>
            <a:r>
              <a:rPr lang="en-US" sz="1100">
                <a:solidFill>
                  <a:srgbClr val="000000"/>
                </a:solidFill>
                <a:latin typeface="Arial"/>
                <a:ea typeface="Arial"/>
                <a:cs typeface="Arial"/>
                <a:sym typeface="Arial"/>
              </a:rPr>
              <a:t>They become the characters, and writing is a bit like drama, happening to them. </a:t>
            </a:r>
          </a:p>
          <a:p>
            <a:pPr lvl="0">
              <a:spcBef>
                <a:spcPts val="0"/>
              </a:spcBef>
              <a:buClr>
                <a:schemeClr val="dk1"/>
              </a:buClr>
              <a:buSzPct val="25000"/>
              <a:buFont typeface="Arial"/>
              <a:buNone/>
            </a:pPr>
            <a:r>
              <a:t/>
            </a:r>
            <a:endParaRPr sz="1100">
              <a:solidFill>
                <a:srgbClr val="000000"/>
              </a:solidFill>
              <a:latin typeface="Arial"/>
              <a:ea typeface="Arial"/>
              <a:cs typeface="Arial"/>
              <a:sym typeface="Arial"/>
            </a:endParaRPr>
          </a:p>
          <a:p>
            <a:pPr lvl="0">
              <a:spcBef>
                <a:spcPts val="0"/>
              </a:spcBef>
              <a:buNone/>
            </a:pPr>
            <a:r>
              <a:t/>
            </a:r>
            <a:endParaRPr/>
          </a:p>
        </p:txBody>
      </p:sp>
      <p:sp>
        <p:nvSpPr>
          <p:cNvPr id="199" name="Shape 19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Have you ever been reading a book and suddenly, you become Katniss? You know what she’s thinking and feeling. Our readers, too, can walk </a:t>
            </a:r>
            <a:r>
              <a:rPr lang="en-US"/>
              <a:t>into</a:t>
            </a:r>
            <a:r>
              <a:rPr lang="en-US"/>
              <a:t> the shoes of our characters if we have already done it first. As you are drafting, you need to live in your </a:t>
            </a:r>
            <a:r>
              <a:rPr lang="en-US"/>
              <a:t>character's</a:t>
            </a:r>
            <a:r>
              <a:rPr lang="en-US"/>
              <a:t>’ skin. Let’s read the last part of our class story. As I read it, I am going to pretend to be “main character.” p66</a:t>
            </a:r>
          </a:p>
          <a:p>
            <a:pPr lvl="0">
              <a:spcBef>
                <a:spcPts val="0"/>
              </a:spcBef>
              <a:buNone/>
            </a:pPr>
            <a:r>
              <a:t/>
            </a:r>
            <a:endParaRPr/>
          </a:p>
          <a:p>
            <a:pPr lvl="0">
              <a:spcBef>
                <a:spcPts val="0"/>
              </a:spcBef>
              <a:buNone/>
            </a:pPr>
            <a:r>
              <a:rPr lang="en-US"/>
              <a:t>Active Engagement: I want your help in continuing to write this story. Put yourself in our character’s skin and walk around a bit. Picture them, What would you do? </a:t>
            </a:r>
          </a:p>
          <a:p>
            <a:pPr lvl="0">
              <a:spcBef>
                <a:spcPts val="0"/>
              </a:spcBef>
              <a:buNone/>
            </a:pPr>
            <a:r>
              <a:rPr lang="en-US"/>
              <a:t>(WAIT TIME)</a:t>
            </a:r>
          </a:p>
          <a:p>
            <a:pPr lvl="0">
              <a:spcBef>
                <a:spcPts val="0"/>
              </a:spcBef>
              <a:buNone/>
            </a:pPr>
            <a:r>
              <a:rPr lang="en-US"/>
              <a:t>Turn and share with a partner. Okay..let’s choose “PARTNER” to add to the story. </a:t>
            </a:r>
          </a:p>
        </p:txBody>
      </p:sp>
      <p:sp>
        <p:nvSpPr>
          <p:cNvPr id="206" name="Shape 20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I will add this to our chart here. </a:t>
            </a:r>
          </a:p>
          <a:p>
            <a:pPr lvl="0">
              <a:spcBef>
                <a:spcPts val="0"/>
              </a:spcBef>
              <a:buNone/>
            </a:pPr>
            <a:r>
              <a:t/>
            </a:r>
            <a:endParaRPr/>
          </a:p>
        </p:txBody>
      </p:sp>
      <p:sp>
        <p:nvSpPr>
          <p:cNvPr id="213" name="Shape 21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92" name="Shape 9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LINK: Remember as you go off to write, that this drafting is a lot like acting. Become the character in the moment. Move them around, get </a:t>
            </a:r>
            <a:r>
              <a:rPr lang="en-US"/>
              <a:t>inside</a:t>
            </a:r>
            <a:r>
              <a:rPr lang="en-US"/>
              <a:t> their head and heart. It </a:t>
            </a:r>
            <a:r>
              <a:rPr lang="en-US"/>
              <a:t>will</a:t>
            </a:r>
            <a:r>
              <a:rPr lang="en-US"/>
              <a:t> make it easier for your reader to do it later. Go. </a:t>
            </a:r>
          </a:p>
        </p:txBody>
      </p:sp>
      <p:sp>
        <p:nvSpPr>
          <p:cNvPr id="219" name="Shape 21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SHARE: Find a student who is paragraphing as a leap into this. So and So is using paragraphs </a:t>
            </a:r>
            <a:r>
              <a:rPr lang="en-US"/>
              <a:t>to</a:t>
            </a:r>
            <a:r>
              <a:rPr lang="en-US"/>
              <a:t> move through time and space. But you can also use paragraphing, as I have on the chart here, to create dramatic effect. </a:t>
            </a:r>
          </a:p>
          <a:p>
            <a:pPr lvl="0">
              <a:spcBef>
                <a:spcPts val="0"/>
              </a:spcBef>
              <a:buNone/>
            </a:pPr>
            <a:r>
              <a:rPr lang="en-US"/>
              <a:t>Look at Thirteen and a Half do it.</a:t>
            </a:r>
          </a:p>
          <a:p>
            <a:pPr lvl="0">
              <a:spcBef>
                <a:spcPts val="0"/>
              </a:spcBef>
              <a:buNone/>
            </a:pPr>
            <a:r>
              <a:rPr lang="en-US"/>
              <a:t>Read: p72</a:t>
            </a:r>
          </a:p>
          <a:p>
            <a:pPr lvl="0">
              <a:spcBef>
                <a:spcPts val="0"/>
              </a:spcBef>
              <a:buNone/>
            </a:pPr>
            <a:r>
              <a:t/>
            </a:r>
            <a:endParaRPr/>
          </a:p>
          <a:p>
            <a:pPr lvl="0">
              <a:spcBef>
                <a:spcPts val="0"/>
              </a:spcBef>
              <a:buNone/>
            </a:pPr>
            <a:r>
              <a:rPr lang="en-US"/>
              <a:t>THe last line...”So I didn’t” isn’t part of the dialogue format. It is paragraphed to stand out. You can try this too! </a:t>
            </a:r>
          </a:p>
        </p:txBody>
      </p:sp>
      <p:sp>
        <p:nvSpPr>
          <p:cNvPr id="224" name="Shape 22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30" name="Shape 23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36" name="Shape 23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Shape 24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b="1" lang="en-US" sz="1100">
                <a:latin typeface="Arial"/>
                <a:ea typeface="Arial"/>
                <a:cs typeface="Arial"/>
                <a:sym typeface="Arial"/>
              </a:rPr>
              <a:t>Connection: I see a lot of stories coming together. So I wanted to start today off by reading some of your stories to the class. (Do it!)</a:t>
            </a:r>
          </a:p>
        </p:txBody>
      </p:sp>
      <p:sp>
        <p:nvSpPr>
          <p:cNvPr id="242" name="Shape 24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b="1" lang="en-US" sz="1100">
                <a:latin typeface="Arial"/>
                <a:ea typeface="Arial"/>
                <a:cs typeface="Arial"/>
                <a:sym typeface="Arial"/>
              </a:rPr>
              <a:t>Today I want to teach you that just when writers are most fired up to – when they have just written their lead-they force themselves to pause. They review what they’ve written, and they revise it. They revise the lead because by doing so, they revise their entire story. </a:t>
            </a:r>
          </a:p>
          <a:p>
            <a:pPr lvl="0">
              <a:spcBef>
                <a:spcPts val="0"/>
              </a:spcBef>
              <a:buClr>
                <a:schemeClr val="dk1"/>
              </a:buClr>
              <a:buSzPct val="100000"/>
              <a:buFont typeface="Arial"/>
              <a:buNone/>
            </a:pPr>
            <a:r>
              <a:rPr b="1" lang="en-US" sz="1100">
                <a:latin typeface="Arial"/>
                <a:ea typeface="Arial"/>
                <a:cs typeface="Arial"/>
                <a:sym typeface="Arial"/>
              </a:rPr>
              <a:t>Sometimes they do this with the help of a pro. </a:t>
            </a:r>
          </a:p>
          <a:p>
            <a:pPr lvl="0">
              <a:spcBef>
                <a:spcPts val="0"/>
              </a:spcBef>
              <a:buNone/>
            </a:pPr>
            <a:r>
              <a:t/>
            </a:r>
            <a:endParaRPr/>
          </a:p>
        </p:txBody>
      </p:sp>
      <p:sp>
        <p:nvSpPr>
          <p:cNvPr id="249" name="Shape 24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One of the most important things we can do as we draft and revise to to think about ushering our readers into the story.  We do this with leads. We want to write leads that draw readers into a story. And it can help to study leads of published authors. </a:t>
            </a:r>
          </a:p>
          <a:p>
            <a:pPr lvl="0" rtl="0">
              <a:spcBef>
                <a:spcPts val="0"/>
              </a:spcBef>
              <a:buNone/>
            </a:pPr>
            <a:r>
              <a:rPr lang="en-US"/>
              <a:t>Let’s look at </a:t>
            </a:r>
            <a:r>
              <a:rPr lang="en-US"/>
              <a:t>Lawrence</a:t>
            </a:r>
            <a:r>
              <a:rPr lang="en-US"/>
              <a:t> Yep’s Short Story “Ribbons. It starts like this...</a:t>
            </a:r>
          </a:p>
          <a:p>
            <a:pPr lvl="0">
              <a:spcBef>
                <a:spcPts val="0"/>
              </a:spcBef>
              <a:buNone/>
            </a:pPr>
            <a:r>
              <a:rPr lang="en-US"/>
              <a:t>It helps to see that Yep starts with some small actions of the characters, then builds. It also helps to keep the action close to the main event. There Is a tension in this story between The grandmother and Stacy. We get hints of that here. </a:t>
            </a:r>
          </a:p>
          <a:p>
            <a:pPr lvl="0">
              <a:spcBef>
                <a:spcPts val="0"/>
              </a:spcBef>
              <a:buNone/>
            </a:pPr>
            <a:r>
              <a:rPr lang="en-US"/>
              <a:t>It is almost like if there is a waterfall in the story, we should start where we can HEAR the falls. </a:t>
            </a:r>
          </a:p>
        </p:txBody>
      </p:sp>
      <p:sp>
        <p:nvSpPr>
          <p:cNvPr id="256" name="Shape 25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rPr lang="en-US"/>
              <a:t>ACTIVE: Here is an </a:t>
            </a:r>
            <a:r>
              <a:rPr lang="en-US"/>
              <a:t>excerpt</a:t>
            </a:r>
            <a:r>
              <a:rPr lang="en-US"/>
              <a:t> from Thirteen and a Half. I want you to work with a partner to list what you </a:t>
            </a:r>
            <a:r>
              <a:rPr lang="en-US"/>
              <a:t>notice</a:t>
            </a:r>
            <a:r>
              <a:rPr lang="en-US"/>
              <a:t> about </a:t>
            </a:r>
            <a:r>
              <a:rPr lang="en-US"/>
              <a:t>the</a:t>
            </a:r>
            <a:r>
              <a:rPr lang="en-US"/>
              <a:t> lead that you could try. </a:t>
            </a:r>
          </a:p>
          <a:p>
            <a:pPr lvl="0">
              <a:spcBef>
                <a:spcPts val="0"/>
              </a:spcBef>
              <a:buNone/>
            </a:pPr>
            <a:r>
              <a:rPr lang="en-US"/>
              <a:t>Vail uses a lot of techniques here. Let’s read it again. As you listen this time, pay attention to what part of the lead stands out for you. When I finish reading, turn and point it out to your partner. </a:t>
            </a:r>
          </a:p>
        </p:txBody>
      </p:sp>
      <p:sp>
        <p:nvSpPr>
          <p:cNvPr id="265" name="Shape 265"/>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LINK: </a:t>
            </a:r>
          </a:p>
          <a:p>
            <a:pPr lvl="0">
              <a:spcBef>
                <a:spcPts val="0"/>
              </a:spcBef>
              <a:buNone/>
            </a:pPr>
            <a:r>
              <a:rPr lang="en-US"/>
              <a:t>I will leave this chart up as you work today. I want you to take today to work on your leads. You may choose to study some published author’s leads to help you. Use the ones on your desk, in your book you are reading or our mentor texts. </a:t>
            </a:r>
          </a:p>
        </p:txBody>
      </p:sp>
      <p:sp>
        <p:nvSpPr>
          <p:cNvPr id="273" name="Shape 27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Share: You guys are doing great things here. I want to add to our growing list of things that can help you write compelling fiction as you are now. Tomorrow we will have a work day tomorrow. You will be the director of your day...What are you going to do to make your piece </a:t>
            </a:r>
            <a:r>
              <a:rPr lang="en-US"/>
              <a:t>stranger</a:t>
            </a:r>
            <a:r>
              <a:rPr lang="en-US"/>
              <a:t>? Will you study some texts? Return to your checklist and work on those personal goals? research? </a:t>
            </a:r>
          </a:p>
        </p:txBody>
      </p:sp>
      <p:sp>
        <p:nvSpPr>
          <p:cNvPr id="280" name="Shape 28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On your way to the meeting area, hang your index card on the Coming Soon board for this hour. </a:t>
            </a:r>
          </a:p>
          <a:p>
            <a:pPr lvl="0">
              <a:spcBef>
                <a:spcPts val="0"/>
              </a:spcBef>
              <a:buNone/>
            </a:pPr>
            <a:r>
              <a:rPr lang="en-US"/>
              <a:t>Great</a:t>
            </a:r>
            <a:r>
              <a:rPr lang="en-US"/>
              <a:t> job on all </a:t>
            </a:r>
            <a:r>
              <a:rPr lang="en-US"/>
              <a:t>your</a:t>
            </a:r>
            <a:r>
              <a:rPr lang="en-US"/>
              <a:t> hard work. I want to share some of </a:t>
            </a:r>
            <a:r>
              <a:rPr lang="en-US"/>
              <a:t>the</a:t>
            </a:r>
            <a:r>
              <a:rPr lang="en-US"/>
              <a:t> ideas happening in this class. (grab some cards.)</a:t>
            </a:r>
          </a:p>
          <a:p>
            <a:pPr lvl="0">
              <a:spcBef>
                <a:spcPts val="0"/>
              </a:spcBef>
              <a:buNone/>
            </a:pPr>
            <a:r>
              <a:rPr lang="en-US"/>
              <a:t>Today we get to the best part. We will put the muscle on the bones of our stories. We will bring them to life by drafting! </a:t>
            </a:r>
          </a:p>
        </p:txBody>
      </p:sp>
      <p:sp>
        <p:nvSpPr>
          <p:cNvPr id="98" name="Shape 9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txBox="1"/>
          <p:nvPr>
            <p:ph idx="1" type="body"/>
          </p:nvPr>
        </p:nvSpPr>
        <p:spPr>
          <a:xfrm>
            <a:off x="685800" y="4400550"/>
            <a:ext cx="5486400" cy="3600600"/>
          </a:xfrm>
          <a:prstGeom prst="rect">
            <a:avLst/>
          </a:prstGeom>
        </p:spPr>
        <p:txBody>
          <a:bodyPr anchorCtr="0" anchor="t" bIns="91425" lIns="91425" rIns="91425" tIns="91425">
            <a:noAutofit/>
          </a:bodyPr>
          <a:lstStyle/>
          <a:p>
            <a:pPr lvl="0" rtl="0">
              <a:spcBef>
                <a:spcPts val="0"/>
              </a:spcBef>
              <a:buNone/>
            </a:pPr>
            <a:r>
              <a:t/>
            </a:r>
            <a:endParaRPr/>
          </a:p>
        </p:txBody>
      </p:sp>
      <p:sp>
        <p:nvSpPr>
          <p:cNvPr id="287" name="Shape 28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Shape 29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Session 8.1 Work Day. </a:t>
            </a:r>
          </a:p>
          <a:p>
            <a:pPr lvl="0">
              <a:spcBef>
                <a:spcPts val="0"/>
              </a:spcBef>
              <a:buNone/>
            </a:pPr>
            <a:r>
              <a:rPr lang="en-US"/>
              <a:t>Have mentor texts, checklists, etc. for help. </a:t>
            </a:r>
          </a:p>
        </p:txBody>
      </p:sp>
      <p:sp>
        <p:nvSpPr>
          <p:cNvPr id="293" name="Shape 29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00" name="Shape 30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06" name="Shape 30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Shape 31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US" sz="1100">
                <a:latin typeface="Arial"/>
                <a:ea typeface="Arial"/>
                <a:cs typeface="Arial"/>
                <a:sym typeface="Arial"/>
              </a:rPr>
              <a:t>Connection: I am thinking of a time when my phone went off on a tornado warning alert in the middle of the night. If there were a camcorder on me, it would probably be pretty entertaining. I would be wandering in the dark, talking to myself trying to grab my glasses and bumping into walls. </a:t>
            </a:r>
          </a:p>
          <a:p>
            <a:pPr lvl="0">
              <a:spcBef>
                <a:spcPts val="0"/>
              </a:spcBef>
              <a:buNone/>
            </a:pPr>
            <a:r>
              <a:t/>
            </a:r>
            <a:endParaRPr b="1"/>
          </a:p>
        </p:txBody>
      </p:sp>
      <p:sp>
        <p:nvSpPr>
          <p:cNvPr id="312" name="Shape 31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Shape 31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Clr>
                <a:schemeClr val="dk1"/>
              </a:buClr>
              <a:buSzPct val="25000"/>
              <a:buFont typeface="Arial"/>
              <a:buNone/>
            </a:pPr>
            <a:r>
              <a:rPr lang="en-US" sz="1100">
                <a:solidFill>
                  <a:srgbClr val="000000"/>
                </a:solidFill>
                <a:latin typeface="Arial"/>
                <a:ea typeface="Arial"/>
                <a:cs typeface="Arial"/>
                <a:sym typeface="Arial"/>
              </a:rPr>
              <a:t>TODAY I WANT TO TEACH YOU THAT:</a:t>
            </a:r>
          </a:p>
          <a:p>
            <a:pPr lvl="0">
              <a:spcBef>
                <a:spcPts val="0"/>
              </a:spcBef>
              <a:buClr>
                <a:schemeClr val="dk1"/>
              </a:buClr>
              <a:buSzPct val="25000"/>
              <a:buFont typeface="Arial"/>
              <a:buNone/>
            </a:pPr>
            <a:r>
              <a:rPr lang="en-US" sz="1100">
                <a:solidFill>
                  <a:srgbClr val="000000"/>
                </a:solidFill>
                <a:latin typeface="Arial"/>
                <a:ea typeface="Arial"/>
                <a:cs typeface="Arial"/>
                <a:sym typeface="Arial"/>
              </a:rPr>
              <a:t>You need to be sure that you ‘turn on the lights’ in your stories by grounding your characters in scenes. That is, writers make sure to show characters’ actions as well as the place and time, so that their readers don’t have that disoriented feeling, asking, ‘Wait, where is this? What’s going ?’”</a:t>
            </a:r>
          </a:p>
        </p:txBody>
      </p:sp>
      <p:sp>
        <p:nvSpPr>
          <p:cNvPr id="318" name="Shape 31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txBox="1"/>
          <p:nvPr>
            <p:ph idx="1" type="body"/>
          </p:nvPr>
        </p:nvSpPr>
        <p:spPr>
          <a:xfrm>
            <a:off x="685800" y="4400550"/>
            <a:ext cx="5486400" cy="36006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b="1" lang="en-US" sz="1100">
                <a:latin typeface="Arial"/>
                <a:ea typeface="Arial"/>
                <a:cs typeface="Arial"/>
                <a:sym typeface="Arial"/>
              </a:rPr>
              <a:t>Teach: </a:t>
            </a:r>
            <a:r>
              <a:rPr lang="en-US" sz="1100">
                <a:latin typeface="Arial"/>
                <a:ea typeface="Arial"/>
                <a:cs typeface="Arial"/>
                <a:sym typeface="Arial"/>
              </a:rPr>
              <a:t>Here is our scenes chart. When you are writing a scene, you might easily get caught in the dialogue. Here is an example of that. </a:t>
            </a:r>
          </a:p>
          <a:p>
            <a:pPr lvl="0" rtl="0">
              <a:spcBef>
                <a:spcPts val="0"/>
              </a:spcBef>
              <a:buClr>
                <a:schemeClr val="dk1"/>
              </a:buClr>
              <a:buSzPct val="100000"/>
              <a:buFont typeface="Arial"/>
              <a:buNone/>
            </a:pPr>
            <a:r>
              <a:rPr lang="en-US" sz="1100">
                <a:latin typeface="Arial"/>
                <a:ea typeface="Arial"/>
                <a:cs typeface="Arial"/>
                <a:sym typeface="Arial"/>
              </a:rPr>
              <a:t>(Use Doc Camera? p86)</a:t>
            </a:r>
          </a:p>
          <a:p>
            <a:pPr lvl="0" rtl="0">
              <a:spcBef>
                <a:spcPts val="0"/>
              </a:spcBef>
              <a:buClr>
                <a:schemeClr val="dk1"/>
              </a:buClr>
              <a:buSzPct val="100000"/>
              <a:buFont typeface="Arial"/>
              <a:buNone/>
            </a:pPr>
            <a:r>
              <a:rPr lang="en-US" sz="1100">
                <a:latin typeface="Arial"/>
                <a:ea typeface="Arial"/>
                <a:cs typeface="Arial"/>
                <a:sym typeface="Arial"/>
              </a:rPr>
              <a:t>Some things work in this scene. Characters are talking and we can tell how they are feeling. But they are floating, they are disoriented like me in a tornado warning in the middle of the night. </a:t>
            </a:r>
          </a:p>
          <a:p>
            <a:pPr lvl="0" rtl="0">
              <a:spcBef>
                <a:spcPts val="0"/>
              </a:spcBef>
              <a:buClr>
                <a:schemeClr val="dk1"/>
              </a:buClr>
              <a:buSzPct val="100000"/>
              <a:buFont typeface="Arial"/>
              <a:buNone/>
            </a:pPr>
            <a:r>
              <a:rPr lang="en-US" sz="1100">
                <a:latin typeface="Arial"/>
                <a:ea typeface="Arial"/>
                <a:cs typeface="Arial"/>
                <a:sym typeface="Arial"/>
              </a:rPr>
              <a:t>The writer needed to revise this scene. They needed to add action, thought, feelings, and a setting. Here is the result (doc camera. p86)</a:t>
            </a:r>
          </a:p>
          <a:p>
            <a:pPr lvl="0" rtl="0">
              <a:spcBef>
                <a:spcPts val="0"/>
              </a:spcBef>
              <a:buClr>
                <a:schemeClr val="dk1"/>
              </a:buClr>
              <a:buSzPct val="100000"/>
              <a:buFont typeface="Arial"/>
              <a:buNone/>
            </a:pPr>
            <a:r>
              <a:t/>
            </a:r>
            <a:endParaRPr sz="1100">
              <a:latin typeface="Arial"/>
              <a:ea typeface="Arial"/>
              <a:cs typeface="Arial"/>
              <a:sym typeface="Arial"/>
            </a:endParaRPr>
          </a:p>
          <a:p>
            <a:pPr lvl="0" rtl="0">
              <a:spcBef>
                <a:spcPts val="0"/>
              </a:spcBef>
              <a:buClr>
                <a:schemeClr val="dk1"/>
              </a:buClr>
              <a:buSzPct val="100000"/>
              <a:buFont typeface="Arial"/>
              <a:buNone/>
            </a:pPr>
            <a:r>
              <a:rPr lang="en-US" sz="1100">
                <a:latin typeface="Arial"/>
                <a:ea typeface="Arial"/>
                <a:cs typeface="Arial"/>
                <a:sym typeface="Arial"/>
              </a:rPr>
              <a:t>Now our characters are not dark anymore. Drama even starts to happen. </a:t>
            </a:r>
          </a:p>
        </p:txBody>
      </p:sp>
      <p:sp>
        <p:nvSpPr>
          <p:cNvPr id="325" name="Shape 32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Shape 330"/>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rPr lang="en-US"/>
              <a:t>Let’s reread the class story. Let’s ask, “Will this make sense to the readers?” If you encounter a passage that might be disorienting, revise it with your partner. </a:t>
            </a:r>
          </a:p>
          <a:p>
            <a:pPr lvl="0">
              <a:spcBef>
                <a:spcPts val="0"/>
              </a:spcBef>
              <a:buNone/>
            </a:pPr>
            <a:r>
              <a:rPr lang="en-US"/>
              <a:t>Who would like to share? (Record this.) </a:t>
            </a:r>
          </a:p>
          <a:p>
            <a:pPr lvl="0">
              <a:spcBef>
                <a:spcPts val="0"/>
              </a:spcBef>
              <a:buNone/>
            </a:pPr>
            <a:r>
              <a:rPr lang="en-US"/>
              <a:t>So, today we reread the draft, and found places where the reader might be disoriented. So we included a little </a:t>
            </a:r>
            <a:r>
              <a:rPr lang="en-US"/>
              <a:t>information</a:t>
            </a:r>
            <a:r>
              <a:rPr lang="en-US"/>
              <a:t> about the characters exact actions in </a:t>
            </a:r>
            <a:r>
              <a:rPr lang="en-US"/>
              <a:t>the</a:t>
            </a:r>
            <a:r>
              <a:rPr lang="en-US"/>
              <a:t> setting. This is what </a:t>
            </a:r>
            <a:r>
              <a:rPr lang="en-US"/>
              <a:t>writers</a:t>
            </a:r>
            <a:r>
              <a:rPr lang="en-US"/>
              <a:t> do. </a:t>
            </a:r>
          </a:p>
          <a:p>
            <a:pPr lvl="0">
              <a:spcBef>
                <a:spcPts val="0"/>
              </a:spcBef>
              <a:buNone/>
            </a:pPr>
            <a:r>
              <a:t/>
            </a:r>
            <a:endParaRPr/>
          </a:p>
          <a:p>
            <a:pPr lvl="0">
              <a:spcBef>
                <a:spcPts val="0"/>
              </a:spcBef>
              <a:buNone/>
            </a:pPr>
            <a:r>
              <a:rPr lang="en-US"/>
              <a:t>LINK: Today, you will continue to draft and revise your stories, shifting between the two. When you revise you’ll reread for all the goals that have become important to you.  make sure your characters feel real. Keep an eye on the deeper meaning of your story. Make sure </a:t>
            </a:r>
            <a:r>
              <a:rPr lang="en-US"/>
              <a:t>your</a:t>
            </a:r>
            <a:r>
              <a:rPr lang="en-US"/>
              <a:t> readers are not in the dark. (revise if they are!) </a:t>
            </a:r>
          </a:p>
          <a:p>
            <a:pPr lvl="0">
              <a:spcBef>
                <a:spcPts val="0"/>
              </a:spcBef>
              <a:buNone/>
            </a:pPr>
            <a:r>
              <a:rPr lang="en-US"/>
              <a:t>Ground your scene by including actions, setting, thoughts and feelings. </a:t>
            </a:r>
          </a:p>
          <a:p>
            <a:pPr lvl="0" rtl="0">
              <a:spcBef>
                <a:spcPts val="0"/>
              </a:spcBef>
              <a:buNone/>
            </a:pPr>
            <a:r>
              <a:rPr lang="en-US"/>
              <a:t>Let your characters do things you never expected them to do! </a:t>
            </a:r>
          </a:p>
        </p:txBody>
      </p:sp>
      <p:sp>
        <p:nvSpPr>
          <p:cNvPr id="331" name="Shape 33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Shape 33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This is the mid-teaching point on p90.</a:t>
            </a:r>
          </a:p>
          <a:p>
            <a:pPr lvl="0">
              <a:spcBef>
                <a:spcPts val="0"/>
              </a:spcBef>
              <a:buNone/>
            </a:pPr>
            <a:r>
              <a:t/>
            </a:r>
            <a:endParaRPr/>
          </a:p>
          <a:p>
            <a:pPr lvl="0">
              <a:spcBef>
                <a:spcPts val="0"/>
              </a:spcBef>
              <a:buNone/>
            </a:pPr>
            <a:r>
              <a:rPr lang="en-US"/>
              <a:t>I have done this exercise at camps and get-to-know-you meetings. We make a list </a:t>
            </a:r>
            <a:r>
              <a:rPr lang="en-US"/>
              <a:t>of</a:t>
            </a:r>
            <a:r>
              <a:rPr lang="en-US"/>
              <a:t> things we would take if our house were on fire. We have to think about what is </a:t>
            </a:r>
            <a:r>
              <a:rPr lang="en-US"/>
              <a:t>necessary</a:t>
            </a:r>
            <a:r>
              <a:rPr lang="en-US"/>
              <a:t> and what is not. As writers, we need to do the same sort of work. We need to keep what is important, and leave what is weighing us down. Sweep through your drafts today and see if you have included what is important, but also gotten rid of stuff that is just fluff. I have a chart I will keep up today to help you have a lense to see what to keep and what to get rid of. </a:t>
            </a:r>
          </a:p>
        </p:txBody>
      </p:sp>
      <p:sp>
        <p:nvSpPr>
          <p:cNvPr id="338" name="Shape 33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Shape 34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Use today to be at the end of your drafting. We will work on the endings tomorrow. If you need to have homework </a:t>
            </a:r>
            <a:r>
              <a:rPr lang="en-US"/>
              <a:t>tonight</a:t>
            </a:r>
            <a:r>
              <a:rPr lang="en-US"/>
              <a:t> to get there, then make a point to do that. </a:t>
            </a:r>
          </a:p>
          <a:p>
            <a:pPr lvl="0">
              <a:spcBef>
                <a:spcPts val="0"/>
              </a:spcBef>
              <a:buNone/>
            </a:pPr>
            <a:r>
              <a:rPr lang="en-US"/>
              <a:t>(Now show chart on next slide)</a:t>
            </a:r>
          </a:p>
        </p:txBody>
      </p:sp>
      <p:sp>
        <p:nvSpPr>
          <p:cNvPr id="344" name="Shape 34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sz="1100">
                <a:solidFill>
                  <a:srgbClr val="000000"/>
                </a:solidFill>
                <a:latin typeface="Arial"/>
                <a:ea typeface="Arial"/>
                <a:cs typeface="Arial"/>
                <a:sym typeface="Arial"/>
              </a:rPr>
              <a:t>Today I want to teach you that </a:t>
            </a:r>
          </a:p>
          <a:p>
            <a:pPr lvl="0">
              <a:spcBef>
                <a:spcPts val="0"/>
              </a:spcBef>
              <a:buClr>
                <a:schemeClr val="dk1"/>
              </a:buClr>
              <a:buSzPct val="25000"/>
              <a:buFont typeface="Arial"/>
              <a:buNone/>
            </a:pPr>
            <a:r>
              <a:rPr lang="en-US" sz="1100">
                <a:solidFill>
                  <a:srgbClr val="000000"/>
                </a:solidFill>
                <a:latin typeface="Arial"/>
                <a:ea typeface="Arial"/>
                <a:cs typeface="Arial"/>
                <a:sym typeface="Arial"/>
              </a:rPr>
              <a:t>SOMETHING FICTION WRITERS KNOW: IT IS NOT ENOUGH TO HAVE GOOD IDEAS FOR STORIES. TO MAKE THE 2-D IDEAS FEEL 3-D, THOSE STORIES NEED TO COME TO LIFE. </a:t>
            </a:r>
          </a:p>
          <a:p>
            <a:pPr lvl="0">
              <a:spcBef>
                <a:spcPts val="0"/>
              </a:spcBef>
              <a:buClr>
                <a:schemeClr val="dk1"/>
              </a:buClr>
              <a:buSzPct val="25000"/>
              <a:buFont typeface="Arial"/>
              <a:buNone/>
            </a:pPr>
            <a:r>
              <a:rPr lang="en-US" sz="1100">
                <a:solidFill>
                  <a:srgbClr val="000000"/>
                </a:solidFill>
                <a:latin typeface="Arial"/>
                <a:ea typeface="Arial"/>
                <a:cs typeface="Arial"/>
                <a:sym typeface="Arial"/>
              </a:rPr>
              <a:t>FICTION WRITERS CAN MAKE THIS HAPPEN BY ASKING, ’IS THERE EVIDENCE IN MY STORY’S EVENTS? DOES MY WRITING SHOW, NOT TELL?’ AND THEN MAKING SURE THAT THEY STORY-TELL, BIT BY BIT. </a:t>
            </a:r>
          </a:p>
        </p:txBody>
      </p:sp>
      <p:sp>
        <p:nvSpPr>
          <p:cNvPr id="105" name="Shape 10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51" name="Shape 35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Shape 35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Before we leave, I want to refer to the chart here. The list is growing! </a:t>
            </a:r>
          </a:p>
        </p:txBody>
      </p:sp>
      <p:sp>
        <p:nvSpPr>
          <p:cNvPr id="358" name="Shape 35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Shape 36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65" name="Shape 36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Shape 37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71" name="Shape 37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Shape 37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77" name="Shape 37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Shape 38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Connection: Have you ever been reading a book or playing a </a:t>
            </a:r>
            <a:r>
              <a:rPr lang="en-US"/>
              <a:t>videogame</a:t>
            </a:r>
            <a:r>
              <a:rPr lang="en-US"/>
              <a:t>..when it just ENDS? It is so disappointing! </a:t>
            </a:r>
          </a:p>
          <a:p>
            <a:pPr lvl="0">
              <a:spcBef>
                <a:spcPts val="0"/>
              </a:spcBef>
              <a:buNone/>
            </a:pPr>
            <a:r>
              <a:rPr lang="en-US"/>
              <a:t>In Ancient Greece in the theater, they had this device called a Deus Ex Machina. It meant..Machine of the Gods. When all heck was breaking loose and there was no WAY all this tragedy would be fixed by sundown...in would swoop a crane with an actor on it. Many times this was Apollo. he would wave his magic God wand and fix </a:t>
            </a:r>
            <a:r>
              <a:rPr lang="en-US"/>
              <a:t>everything</a:t>
            </a:r>
            <a:r>
              <a:rPr lang="en-US"/>
              <a:t> in a matter of a single monologue. Today, we see this term..Deus Ex Machina used in writing, theatre and film still. It refers to an ending that comes to clean...too soon. </a:t>
            </a:r>
          </a:p>
          <a:p>
            <a:pPr lvl="0">
              <a:spcBef>
                <a:spcPts val="0"/>
              </a:spcBef>
              <a:buNone/>
            </a:pPr>
            <a:r>
              <a:rPr lang="en-US"/>
              <a:t>We don’t want readers to feel this feeling. We want them to be a part of </a:t>
            </a:r>
            <a:r>
              <a:rPr lang="en-US"/>
              <a:t>the</a:t>
            </a:r>
            <a:r>
              <a:rPr lang="en-US"/>
              <a:t> ending, to even make them SWOON. So much so, that they </a:t>
            </a:r>
            <a:r>
              <a:rPr lang="en-US"/>
              <a:t>count</a:t>
            </a:r>
            <a:r>
              <a:rPr lang="en-US"/>
              <a:t> the days until they can read another of our stories. </a:t>
            </a:r>
          </a:p>
        </p:txBody>
      </p:sp>
      <p:sp>
        <p:nvSpPr>
          <p:cNvPr id="383" name="Shape 38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Shape 38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t/>
            </a:r>
            <a:endParaRPr b="1" sz="1100">
              <a:solidFill>
                <a:srgbClr val="000000"/>
              </a:solidFill>
              <a:latin typeface="Arial"/>
              <a:ea typeface="Arial"/>
              <a:cs typeface="Arial"/>
              <a:sym typeface="Arial"/>
            </a:endParaRPr>
          </a:p>
          <a:p>
            <a:pPr lvl="0">
              <a:spcBef>
                <a:spcPts val="0"/>
              </a:spcBef>
              <a:buClr>
                <a:schemeClr val="dk1"/>
              </a:buClr>
              <a:buSzPct val="100000"/>
              <a:buFont typeface="Arial"/>
              <a:buNone/>
            </a:pPr>
            <a:r>
              <a:rPr b="1" lang="en-US" sz="1100">
                <a:solidFill>
                  <a:srgbClr val="000000"/>
                </a:solidFill>
                <a:latin typeface="Arial"/>
                <a:ea typeface="Arial"/>
                <a:cs typeface="Arial"/>
                <a:sym typeface="Arial"/>
              </a:rPr>
              <a:t>Today I want to teach you that: </a:t>
            </a:r>
            <a:r>
              <a:rPr lang="en-US" sz="1100">
                <a:solidFill>
                  <a:srgbClr val="000000"/>
                </a:solidFill>
                <a:latin typeface="Arial"/>
                <a:ea typeface="Arial"/>
                <a:cs typeface="Arial"/>
                <a:sym typeface="Arial"/>
              </a:rPr>
              <a:t>writers take their time with endings, weighing and considering and revising until they find one that fits. They know a satisfying ending will tie up loose ends, resolve the unresolved difficulties, and bring home the story’s meaning.</a:t>
            </a:r>
          </a:p>
        </p:txBody>
      </p:sp>
      <p:sp>
        <p:nvSpPr>
          <p:cNvPr id="389" name="Shape 38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Shape 39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Once upon a time, you could just drop a “The End” at the end of a story and that was that. But that was probably when you were 5. Or maybe you, too, dropped in a god or superhero to fix it all up. </a:t>
            </a:r>
          </a:p>
          <a:p>
            <a:pPr lvl="0">
              <a:spcBef>
                <a:spcPts val="0"/>
              </a:spcBef>
              <a:buNone/>
            </a:pPr>
            <a:r>
              <a:rPr lang="en-US"/>
              <a:t>Now, we know that life doesn’t work like that. And neither should our stories. Your character must DO something  (big or small) at the end of a story to make it end in a way that feels </a:t>
            </a:r>
            <a:r>
              <a:rPr lang="en-US"/>
              <a:t>satisfying</a:t>
            </a:r>
            <a:r>
              <a:rPr lang="en-US"/>
              <a:t>. </a:t>
            </a:r>
          </a:p>
          <a:p>
            <a:pPr lvl="0">
              <a:spcBef>
                <a:spcPts val="0"/>
              </a:spcBef>
              <a:buNone/>
            </a:pPr>
            <a:r>
              <a:rPr lang="en-US"/>
              <a:t>Here are some </a:t>
            </a:r>
            <a:r>
              <a:rPr lang="en-US"/>
              <a:t>principles</a:t>
            </a:r>
            <a:r>
              <a:rPr lang="en-US"/>
              <a:t> for this.  (Chart)</a:t>
            </a:r>
          </a:p>
        </p:txBody>
      </p:sp>
      <p:sp>
        <p:nvSpPr>
          <p:cNvPr id="396" name="Shape 39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Shape 40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Here is an example from The </a:t>
            </a:r>
            <a:r>
              <a:rPr lang="en-US"/>
              <a:t>Sorcerer's</a:t>
            </a:r>
            <a:r>
              <a:rPr lang="en-US"/>
              <a:t> Stone. As you watch, I want you to think with me about the ending. Notice which </a:t>
            </a:r>
            <a:r>
              <a:rPr lang="en-US"/>
              <a:t>strategies</a:t>
            </a:r>
            <a:r>
              <a:rPr lang="en-US"/>
              <a:t> are used. </a:t>
            </a:r>
          </a:p>
          <a:p>
            <a:pPr lvl="0">
              <a:spcBef>
                <a:spcPts val="0"/>
              </a:spcBef>
              <a:buNone/>
            </a:pPr>
            <a:r>
              <a:rPr lang="en-US"/>
              <a:t>SHOW CLIP</a:t>
            </a:r>
          </a:p>
          <a:p>
            <a:pPr lvl="0">
              <a:spcBef>
                <a:spcPts val="0"/>
              </a:spcBef>
              <a:buNone/>
            </a:pPr>
            <a:r>
              <a:rPr lang="en-US"/>
              <a:t>What did you notice? Turn and talk. Then share some ideas you find. “We see the connection between Harry’s family and friends the Power of Love” Which, according to our chart is “what the story is really about.” </a:t>
            </a:r>
          </a:p>
          <a:p>
            <a:pPr lvl="0">
              <a:spcBef>
                <a:spcPts val="0"/>
              </a:spcBef>
              <a:buNone/>
            </a:pPr>
            <a:r>
              <a:rPr lang="en-US"/>
              <a:t>We also see a more </a:t>
            </a:r>
            <a:r>
              <a:rPr lang="en-US"/>
              <a:t>confident</a:t>
            </a:r>
            <a:r>
              <a:rPr lang="en-US"/>
              <a:t> Harry. We also get some knowledge of his parents. This is </a:t>
            </a:r>
            <a:r>
              <a:rPr lang="en-US"/>
              <a:t>satisfying</a:t>
            </a:r>
            <a:r>
              <a:rPr lang="en-US"/>
              <a:t>, but also sets up the rest of the series as we discover more and more about Harry’s parents. </a:t>
            </a:r>
          </a:p>
          <a:p>
            <a:pPr lvl="0">
              <a:spcBef>
                <a:spcPts val="0"/>
              </a:spcBef>
              <a:buNone/>
            </a:pPr>
            <a:r>
              <a:rPr lang="en-US"/>
              <a:t>See how it has a finely crafted ending? I am happy and </a:t>
            </a:r>
            <a:r>
              <a:rPr lang="en-US"/>
              <a:t>satisfied</a:t>
            </a:r>
            <a:r>
              <a:rPr lang="en-US"/>
              <a:t>, but also wanting to find out what is going to happen in </a:t>
            </a:r>
            <a:r>
              <a:rPr lang="en-US"/>
              <a:t>the</a:t>
            </a:r>
            <a:r>
              <a:rPr lang="en-US"/>
              <a:t> next story. </a:t>
            </a:r>
          </a:p>
        </p:txBody>
      </p:sp>
      <p:sp>
        <p:nvSpPr>
          <p:cNvPr id="403" name="Shape 40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Shape 41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Let’s try to generate possible endings for our class story. Let’s keep in mind these principles. </a:t>
            </a:r>
          </a:p>
          <a:p>
            <a:pPr lvl="0">
              <a:spcBef>
                <a:spcPts val="0"/>
              </a:spcBef>
              <a:buNone/>
            </a:pPr>
            <a:r>
              <a:rPr lang="en-US"/>
              <a:t>(Do it.)</a:t>
            </a:r>
          </a:p>
        </p:txBody>
      </p:sp>
      <p:sp>
        <p:nvSpPr>
          <p:cNvPr id="411" name="Shape 41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To start, remember that there is a difference between summarizing and storytelling. Stories are a balance between them. One not being  better than the other. But they must be used in the best way.  </a:t>
            </a:r>
          </a:p>
          <a:p>
            <a:pPr lvl="0">
              <a:spcBef>
                <a:spcPts val="0"/>
              </a:spcBef>
              <a:buNone/>
            </a:pPr>
            <a:r>
              <a:rPr lang="en-US"/>
              <a:t>Let me read you two examples. (p55 - snake bit)</a:t>
            </a:r>
          </a:p>
        </p:txBody>
      </p:sp>
      <p:sp>
        <p:nvSpPr>
          <p:cNvPr id="112" name="Shape 11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Shape 41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SHARE: </a:t>
            </a:r>
          </a:p>
          <a:p>
            <a:pPr lvl="0">
              <a:spcBef>
                <a:spcPts val="0"/>
              </a:spcBef>
              <a:buNone/>
            </a:pPr>
            <a:r>
              <a:rPr lang="en-US"/>
              <a:t>Some of the close reading work we are doing in reading workshop if very similar to this work we did today. We can use this close reading technique to study our mentor text’s ending. Try this out. Here is the story’s ending. Jot a line from the ending that stands out to you. Share the line. Now what is it exactly that this line does to help the ending? Share with your partner. </a:t>
            </a:r>
          </a:p>
        </p:txBody>
      </p:sp>
      <p:sp>
        <p:nvSpPr>
          <p:cNvPr id="418" name="Shape 41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Shape 42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I will be printing off this chart that that is it done. You can put it in your notebook to keep and I will also post it in the room. But we have hopefully done all of this work together. </a:t>
            </a:r>
          </a:p>
          <a:p>
            <a:pPr lvl="0">
              <a:spcBef>
                <a:spcPts val="0"/>
              </a:spcBef>
              <a:buNone/>
            </a:pPr>
            <a:r>
              <a:t/>
            </a:r>
            <a:endParaRPr/>
          </a:p>
          <a:p>
            <a:pPr lvl="0">
              <a:spcBef>
                <a:spcPts val="0"/>
              </a:spcBef>
              <a:buNone/>
            </a:pPr>
            <a:r>
              <a:rPr lang="en-US"/>
              <a:t>Tomorrow we will do a work day to catch up and be ready for the next task of creating these awesome stories! </a:t>
            </a:r>
          </a:p>
        </p:txBody>
      </p:sp>
      <p:sp>
        <p:nvSpPr>
          <p:cNvPr id="425" name="Shape 42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Shape 431"/>
          <p:cNvSpPr txBox="1"/>
          <p:nvPr>
            <p:ph idx="1" type="body"/>
          </p:nvPr>
        </p:nvSpPr>
        <p:spPr>
          <a:xfrm>
            <a:off x="685800" y="4400550"/>
            <a:ext cx="5486400" cy="3600600"/>
          </a:xfrm>
          <a:prstGeom prst="rect">
            <a:avLst/>
          </a:prstGeom>
        </p:spPr>
        <p:txBody>
          <a:bodyPr anchorCtr="0" anchor="t" bIns="91425" lIns="91425" rIns="91425" tIns="91425">
            <a:noAutofit/>
          </a:bodyPr>
          <a:lstStyle/>
          <a:p>
            <a:pPr lvl="0" rtl="0">
              <a:spcBef>
                <a:spcPts val="0"/>
              </a:spcBef>
              <a:buNone/>
            </a:pPr>
            <a:r>
              <a:rPr lang="en-US"/>
              <a:t>Session 10.1 Work Day. </a:t>
            </a:r>
          </a:p>
          <a:p>
            <a:pPr lvl="0" rtl="0">
              <a:spcBef>
                <a:spcPts val="0"/>
              </a:spcBef>
              <a:buNone/>
            </a:pPr>
            <a:r>
              <a:rPr lang="en-US"/>
              <a:t>Have mentor texts, checklists, etc. for help. </a:t>
            </a:r>
          </a:p>
        </p:txBody>
      </p:sp>
      <p:sp>
        <p:nvSpPr>
          <p:cNvPr id="432" name="Shape 43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One way to do this and create what we call a 3-D story is to think, “Is there evidence?” If there is, then add it. Leave clues....kind of like a criminal that WANTS to be caught. </a:t>
            </a:r>
          </a:p>
          <a:p>
            <a:pPr lvl="0">
              <a:spcBef>
                <a:spcPts val="0"/>
              </a:spcBef>
              <a:buNone/>
            </a:pPr>
            <a:r>
              <a:t/>
            </a:r>
            <a:endParaRPr/>
          </a:p>
          <a:p>
            <a:pPr lvl="0">
              <a:spcBef>
                <a:spcPts val="0"/>
              </a:spcBef>
              <a:buNone/>
            </a:pPr>
            <a:r>
              <a:rPr lang="en-US"/>
              <a:t>Let’s look at the class story. Let’s find a part...Now, let me ask myself...is there evidence to this? </a:t>
            </a:r>
          </a:p>
        </p:txBody>
      </p:sp>
      <p:sp>
        <p:nvSpPr>
          <p:cNvPr id="120" name="Shape 12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I want you to try this out yourselves. WIth your partner, you’re going to give just a summary of one moment of your story. One of two sentences. Leave out details. Go. </a:t>
            </a:r>
          </a:p>
          <a:p>
            <a:pPr lvl="0">
              <a:spcBef>
                <a:spcPts val="0"/>
              </a:spcBef>
              <a:buNone/>
            </a:pPr>
            <a:r>
              <a:t/>
            </a:r>
            <a:endParaRPr/>
          </a:p>
          <a:p>
            <a:pPr lvl="0">
              <a:spcBef>
                <a:spcPts val="0"/>
              </a:spcBef>
              <a:buNone/>
            </a:pPr>
            <a:r>
              <a:rPr lang="en-US"/>
              <a:t>Have a student share.  Help that student turn their summary into a 3-D story? Work as a class. </a:t>
            </a:r>
          </a:p>
          <a:p>
            <a:pPr lvl="0">
              <a:spcBef>
                <a:spcPts val="0"/>
              </a:spcBef>
              <a:buNone/>
            </a:pPr>
            <a:r>
              <a:t/>
            </a:r>
            <a:endParaRPr/>
          </a:p>
          <a:p>
            <a:pPr lvl="0">
              <a:spcBef>
                <a:spcPts val="0"/>
              </a:spcBef>
              <a:buNone/>
            </a:pPr>
            <a:r>
              <a:rPr lang="en-US"/>
              <a:t>Good job, using </a:t>
            </a:r>
            <a:r>
              <a:rPr lang="en-US"/>
              <a:t>evidence</a:t>
            </a:r>
            <a:r>
              <a:rPr lang="en-US"/>
              <a:t>...dialogue, thinking, feeling and </a:t>
            </a:r>
            <a:r>
              <a:rPr lang="en-US"/>
              <a:t>movement</a:t>
            </a:r>
            <a:r>
              <a:rPr lang="en-US"/>
              <a:t>. Keep finding places that need this evidence. </a:t>
            </a:r>
          </a:p>
        </p:txBody>
      </p:sp>
      <p:sp>
        <p:nvSpPr>
          <p:cNvPr id="127" name="Shape 12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Link. Along with the thoughts on the board, I want you to remember the </a:t>
            </a:r>
            <a:r>
              <a:rPr lang="en-US"/>
              <a:t>personal</a:t>
            </a:r>
            <a:r>
              <a:rPr lang="en-US"/>
              <a:t> goals you set for yourself yesterday based on the writing narrative checklist. </a:t>
            </a:r>
          </a:p>
        </p:txBody>
      </p:sp>
      <p:sp>
        <p:nvSpPr>
          <p:cNvPr id="134" name="Shape 13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I added to our chart here on a 3-D stroy. I will leave this up as your write today so that you can check your work and make sure you are hitting these points. </a:t>
            </a:r>
          </a:p>
        </p:txBody>
      </p:sp>
      <p:sp>
        <p:nvSpPr>
          <p:cNvPr id="143" name="Shape 14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1524000" y="1122362"/>
            <a:ext cx="9144000" cy="23876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524000" y="3602037"/>
            <a:ext cx="9144000" cy="1655761"/>
          </a:xfrm>
          <a:prstGeom prst="rect">
            <a:avLst/>
          </a:prstGeom>
          <a:noFill/>
          <a:ln>
            <a:noFill/>
          </a:ln>
        </p:spPr>
        <p:txBody>
          <a:bodyPr anchorCtr="0" anchor="t" bIns="91425" lIns="91425" rIns="91425" tIns="91425"/>
          <a:lstStyle>
            <a:lvl1pPr indent="0" lvl="0" marL="0" marR="0" rtl="0" algn="ctr">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72" name="Shape 72"/>
        <p:cNvGrpSpPr/>
        <p:nvPr/>
      </p:nvGrpSpPr>
      <p:grpSpPr>
        <a:xfrm>
          <a:off x="0" y="0"/>
          <a:ext cx="0" cy="0"/>
          <a:chOff x="0" y="0"/>
          <a:chExt cx="0" cy="0"/>
        </a:xfrm>
      </p:grpSpPr>
      <p:sp>
        <p:nvSpPr>
          <p:cNvPr id="73" name="Shape 73"/>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3920331" y="-1256505"/>
            <a:ext cx="4351338" cy="105155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78" name="Shape 78"/>
        <p:cNvGrpSpPr/>
        <p:nvPr/>
      </p:nvGrpSpPr>
      <p:grpSpPr>
        <a:xfrm>
          <a:off x="0" y="0"/>
          <a:ext cx="0" cy="0"/>
          <a:chOff x="0" y="0"/>
          <a:chExt cx="0" cy="0"/>
        </a:xfrm>
      </p:grpSpPr>
      <p:sp>
        <p:nvSpPr>
          <p:cNvPr id="79" name="Shape 79"/>
          <p:cNvSpPr txBox="1"/>
          <p:nvPr>
            <p:ph type="title"/>
          </p:nvPr>
        </p:nvSpPr>
        <p:spPr>
          <a:xfrm rot="5400000">
            <a:off x="7133431" y="1956594"/>
            <a:ext cx="5811838" cy="2628899"/>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1799431" y="-596105"/>
            <a:ext cx="5811838" cy="77342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831850" y="1709738"/>
            <a:ext cx="10515599" cy="2852737"/>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831850" y="4589462"/>
            <a:ext cx="10515599" cy="1500187"/>
          </a:xfrm>
          <a:prstGeom prst="rect">
            <a:avLst/>
          </a:prstGeom>
          <a:noFill/>
          <a:ln>
            <a:noFill/>
          </a:ln>
        </p:spPr>
        <p:txBody>
          <a:bodyPr anchorCtr="0" anchor="t" bIns="91425" lIns="91425" rIns="91425" tIns="91425"/>
          <a:lstStyle>
            <a:lvl1pPr indent="0" lvl="0" marL="0" marR="0" rtl="0" algn="l">
              <a:lnSpc>
                <a:spcPct val="90000"/>
              </a:lnSpc>
              <a:spcBef>
                <a:spcPts val="1000"/>
              </a:spcBef>
              <a:buClr>
                <a:srgbClr val="888888"/>
              </a:buClr>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838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6172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839787"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839787" y="1681163"/>
            <a:ext cx="51577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839787" y="2505075"/>
            <a:ext cx="51577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6172200" y="1681163"/>
            <a:ext cx="51831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6172200" y="2505075"/>
            <a:ext cx="51831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4" name="Shape 54"/>
        <p:cNvGrpSpPr/>
        <p:nvPr/>
      </p:nvGrpSpPr>
      <p:grpSpPr>
        <a:xfrm>
          <a:off x="0" y="0"/>
          <a:ext cx="0" cy="0"/>
          <a:chOff x="0" y="0"/>
          <a:chExt cx="0" cy="0"/>
        </a:xfrm>
      </p:grpSpPr>
      <p:sp>
        <p:nvSpPr>
          <p:cNvPr id="55" name="Shape 5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8" name="Shape 58"/>
        <p:cNvGrpSpPr/>
        <p:nvPr/>
      </p:nvGrpSpPr>
      <p:grpSpPr>
        <a:xfrm>
          <a:off x="0" y="0"/>
          <a:ext cx="0" cy="0"/>
          <a:chOff x="0" y="0"/>
          <a:chExt cx="0" cy="0"/>
        </a:xfrm>
      </p:grpSpPr>
      <p:sp>
        <p:nvSpPr>
          <p:cNvPr id="59" name="Shape 59"/>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5183187" y="987425"/>
            <a:ext cx="6172199" cy="4873624"/>
          </a:xfrm>
          <a:prstGeom prst="rect">
            <a:avLst/>
          </a:prstGeom>
          <a:noFill/>
          <a:ln>
            <a:noFill/>
          </a:ln>
        </p:spPr>
        <p:txBody>
          <a:bodyPr anchorCtr="0" anchor="t" bIns="91425" lIns="91425" rIns="91425"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65" name="Shape 65"/>
        <p:cNvGrpSpPr/>
        <p:nvPr/>
      </p:nvGrpSpPr>
      <p:grpSpPr>
        <a:xfrm>
          <a:off x="0" y="0"/>
          <a:ext cx="0" cy="0"/>
          <a:chOff x="0" y="0"/>
          <a:chExt cx="0" cy="0"/>
        </a:xfrm>
      </p:grpSpPr>
      <p:sp>
        <p:nvSpPr>
          <p:cNvPr id="66" name="Shape 66"/>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ph idx="2" type="pic"/>
          </p:nvPr>
        </p:nvSpPr>
        <p:spPr>
          <a:xfrm>
            <a:off x="5183187" y="987425"/>
            <a:ext cx="6172199" cy="4873624"/>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FBFBF">
            <a:alpha val="20784"/>
          </a:srgbClr>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2.jp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jp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jp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jpg"/><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jpg"/><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jpg"/><Relationship Id="rId4" Type="http://schemas.openxmlformats.org/officeDocument/2006/relationships/image" Target="../media/image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jp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5.jpg"/><Relationship Id="rId4" Type="http://schemas.openxmlformats.org/officeDocument/2006/relationships/image" Target="../media/image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2.jp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pic>
        <p:nvPicPr>
          <p:cNvPr id="88" name="Shape 88"/>
          <p:cNvPicPr preferRelativeResize="0"/>
          <p:nvPr/>
        </p:nvPicPr>
        <p:blipFill rotWithShape="1">
          <a:blip r:embed="rId3">
            <a:alphaModFix/>
          </a:blip>
          <a:srcRect b="0" l="0" r="0" t="0"/>
          <a:stretch/>
        </p:blipFill>
        <p:spPr>
          <a:xfrm>
            <a:off x="0" y="106017"/>
            <a:ext cx="9144000" cy="6858000"/>
          </a:xfrm>
          <a:prstGeom prst="rect">
            <a:avLst/>
          </a:prstGeom>
          <a:solidFill>
            <a:schemeClr val="lt1"/>
          </a:solidFill>
          <a:ln>
            <a:noFill/>
          </a:ln>
        </p:spPr>
      </p:pic>
      <p:sp>
        <p:nvSpPr>
          <p:cNvPr id="89" name="Shape 89"/>
          <p:cNvSpPr txBox="1"/>
          <p:nvPr/>
        </p:nvSpPr>
        <p:spPr>
          <a:xfrm>
            <a:off x="3697357" y="106017"/>
            <a:ext cx="8362121" cy="4401204"/>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4000">
              <a:solidFill>
                <a:schemeClr val="dk1"/>
              </a:solidFill>
              <a:latin typeface="Short Stack"/>
              <a:ea typeface="Short Stack"/>
              <a:cs typeface="Short Stack"/>
              <a:sym typeface="Short Stack"/>
            </a:endParaRPr>
          </a:p>
          <a:p>
            <a:pPr indent="0" lvl="0" marL="0" marR="0" rtl="0" algn="l">
              <a:spcBef>
                <a:spcPts val="0"/>
              </a:spcBef>
              <a:buNone/>
            </a:pPr>
            <a:r>
              <a:t/>
            </a:r>
            <a:endParaRPr sz="4000">
              <a:solidFill>
                <a:srgbClr val="FE3243"/>
              </a:solidFill>
              <a:latin typeface="Short Stack"/>
              <a:ea typeface="Short Stack"/>
              <a:cs typeface="Short Stack"/>
              <a:sym typeface="Short Stack"/>
            </a:endParaRP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UNIT ONE: NARRATIVE</a:t>
            </a:r>
          </a:p>
          <a:p>
            <a:pPr indent="0" lvl="0" marL="0" marR="0" rtl="0" algn="l">
              <a:spcBef>
                <a:spcPts val="0"/>
              </a:spcBef>
              <a:buNone/>
            </a:pPr>
            <a:r>
              <a:t/>
            </a:r>
            <a:endParaRPr sz="4000">
              <a:solidFill>
                <a:srgbClr val="FE3243"/>
              </a:solidFill>
              <a:latin typeface="Fredericka the Great"/>
              <a:ea typeface="Fredericka the Great"/>
              <a:cs typeface="Fredericka the Great"/>
              <a:sym typeface="Fredericka the Great"/>
            </a:endParaRP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BEND TWO: DRAFTING AND REVISING WITH AN EYE TOWARD MEANING</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id="154" name="Shape 154"/>
          <p:cNvPicPr preferRelativeResize="0"/>
          <p:nvPr>
            <p:ph idx="1" type="body"/>
          </p:nvPr>
        </p:nvPicPr>
        <p:blipFill rotWithShape="1">
          <a:blip r:embed="rId3">
            <a:alphaModFix/>
          </a:blip>
          <a:srcRect b="0" l="0" r="0" t="0"/>
          <a:stretch/>
        </p:blipFill>
        <p:spPr>
          <a:xfrm>
            <a:off x="1696277" y="1000"/>
            <a:ext cx="9142666" cy="6857000"/>
          </a:xfrm>
          <a:prstGeom prst="rect">
            <a:avLst/>
          </a:prstGeom>
          <a:noFill/>
          <a:ln>
            <a:noFill/>
          </a:ln>
        </p:spPr>
      </p:pic>
      <p:sp>
        <p:nvSpPr>
          <p:cNvPr id="155" name="Shape 155"/>
          <p:cNvSpPr txBox="1"/>
          <p:nvPr/>
        </p:nvSpPr>
        <p:spPr>
          <a:xfrm>
            <a:off x="3472069" y="2216426"/>
            <a:ext cx="3312899" cy="163109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2500">
                <a:solidFill>
                  <a:srgbClr val="3BC1C5"/>
                </a:solidFill>
                <a:latin typeface="Fredericka the Great"/>
                <a:ea typeface="Fredericka the Great"/>
                <a:cs typeface="Fredericka the Great"/>
                <a:sym typeface="Fredericka the Great"/>
              </a:rPr>
              <a:t>Find times to SUMMARIZE.</a:t>
            </a:r>
          </a:p>
          <a:p>
            <a:pPr indent="0" lvl="0" marL="0" marR="0" rtl="0" algn="ctr">
              <a:spcBef>
                <a:spcPts val="0"/>
              </a:spcBef>
              <a:buNone/>
            </a:pPr>
            <a:r>
              <a:t/>
            </a:r>
            <a:endParaRPr sz="2500">
              <a:solidFill>
                <a:srgbClr val="3BC1C5"/>
              </a:solidFill>
              <a:latin typeface="Fredericka the Great"/>
              <a:ea typeface="Fredericka the Great"/>
              <a:cs typeface="Fredericka the Great"/>
              <a:sym typeface="Fredericka the Great"/>
            </a:endParaRPr>
          </a:p>
          <a:p>
            <a:pPr indent="0" lvl="0" marL="0" marR="0" rtl="0" algn="ctr">
              <a:spcBef>
                <a:spcPts val="0"/>
              </a:spcBef>
              <a:buSzPct val="25000"/>
              <a:buNone/>
            </a:pPr>
            <a:r>
              <a:rPr lang="en-US" sz="2500">
                <a:solidFill>
                  <a:srgbClr val="3BC1C5"/>
                </a:solidFill>
                <a:latin typeface="Fredericka the Great"/>
                <a:ea typeface="Fredericka the Great"/>
                <a:cs typeface="Fredericka the Great"/>
                <a:sym typeface="Fredericka the Great"/>
              </a:rPr>
              <a:t>Move quickly across space and time. </a:t>
            </a:r>
          </a:p>
        </p:txBody>
      </p:sp>
      <p:sp>
        <p:nvSpPr>
          <p:cNvPr id="156" name="Shape 156"/>
          <p:cNvSpPr txBox="1"/>
          <p:nvPr/>
        </p:nvSpPr>
        <p:spPr>
          <a:xfrm>
            <a:off x="3472069" y="4850294"/>
            <a:ext cx="6129130" cy="124649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3000">
                <a:solidFill>
                  <a:srgbClr val="3BC1C5"/>
                </a:solidFill>
                <a:latin typeface="Fredericka the Great"/>
                <a:ea typeface="Fredericka the Great"/>
                <a:cs typeface="Fredericka the Great"/>
                <a:sym typeface="Fredericka the Great"/>
              </a:rPr>
              <a:t>“Writers explode the moment and shrink a century.” </a:t>
            </a:r>
          </a:p>
          <a:p>
            <a:pPr indent="0" lvl="0" marL="0" marR="0" rtl="0" algn="ctr">
              <a:spcBef>
                <a:spcPts val="0"/>
              </a:spcBef>
              <a:buSzPct val="25000"/>
              <a:buNone/>
            </a:pPr>
            <a:r>
              <a:rPr lang="en-US" sz="3000">
                <a:solidFill>
                  <a:srgbClr val="3BC1C5"/>
                </a:solidFill>
                <a:latin typeface="Fredericka the Great"/>
                <a:ea typeface="Fredericka the Great"/>
                <a:cs typeface="Fredericka the Great"/>
                <a:sym typeface="Fredericka the Great"/>
              </a:rPr>
              <a:t>-Barry Lane</a:t>
            </a:r>
          </a:p>
        </p:txBody>
      </p:sp>
      <p:sp>
        <p:nvSpPr>
          <p:cNvPr id="157" name="Shape 157"/>
          <p:cNvSpPr txBox="1"/>
          <p:nvPr/>
        </p:nvSpPr>
        <p:spPr>
          <a:xfrm>
            <a:off x="2702108" y="582881"/>
            <a:ext cx="8136835" cy="63094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3500">
                <a:solidFill>
                  <a:schemeClr val="lt1"/>
                </a:solidFill>
                <a:latin typeface="Fredericka the Great"/>
                <a:ea typeface="Fredericka the Great"/>
                <a:cs typeface="Fredericka the Great"/>
                <a:sym typeface="Fredericka the Great"/>
              </a:rPr>
              <a:t>Everyone Pause…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E3243">
            <a:alpha val="76862"/>
          </a:srgbClr>
        </a:solidFill>
      </p:bgPr>
    </p:bg>
    <p:spTree>
      <p:nvGrpSpPr>
        <p:cNvPr id="161" name="Shape 161"/>
        <p:cNvGrpSpPr/>
        <p:nvPr/>
      </p:nvGrpSpPr>
      <p:grpSpPr>
        <a:xfrm>
          <a:off x="0" y="0"/>
          <a:ext cx="0" cy="0"/>
          <a:chOff x="0" y="0"/>
          <a:chExt cx="0" cy="0"/>
        </a:xfrm>
      </p:grpSpPr>
      <p:pic>
        <p:nvPicPr>
          <p:cNvPr id="162" name="Shape 162"/>
          <p:cNvPicPr preferRelativeResize="0"/>
          <p:nvPr/>
        </p:nvPicPr>
        <p:blipFill>
          <a:blip r:embed="rId3">
            <a:alphaModFix/>
          </a:blip>
          <a:stretch>
            <a:fillRect/>
          </a:stretch>
        </p:blipFill>
        <p:spPr>
          <a:xfrm>
            <a:off x="27" y="0"/>
            <a:ext cx="12192000" cy="6858000"/>
          </a:xfrm>
          <a:prstGeom prst="rect">
            <a:avLst/>
          </a:prstGeom>
          <a:noFill/>
          <a:ln>
            <a:noFill/>
          </a:ln>
        </p:spPr>
      </p:pic>
      <p:pic>
        <p:nvPicPr>
          <p:cNvPr id="163" name="Shape 163"/>
          <p:cNvPicPr preferRelativeResize="0"/>
          <p:nvPr>
            <p:ph idx="1" type="body"/>
          </p:nvPr>
        </p:nvPicPr>
        <p:blipFill rotWithShape="1">
          <a:blip r:embed="rId4">
            <a:alphaModFix/>
          </a:blip>
          <a:srcRect b="5822" l="6575" r="7109" t="5282"/>
          <a:stretch/>
        </p:blipFill>
        <p:spPr>
          <a:xfrm>
            <a:off x="3132666" y="0"/>
            <a:ext cx="5520267" cy="6895925"/>
          </a:xfrm>
          <a:prstGeom prst="rect">
            <a:avLst/>
          </a:prstGeom>
          <a:noFill/>
          <a:ln>
            <a:noFill/>
          </a:ln>
        </p:spPr>
      </p:pic>
      <p:sp>
        <p:nvSpPr>
          <p:cNvPr id="164" name="Shape 164"/>
          <p:cNvSpPr txBox="1"/>
          <p:nvPr/>
        </p:nvSpPr>
        <p:spPr>
          <a:xfrm>
            <a:off x="3192299" y="289985"/>
            <a:ext cx="5435599" cy="3046988"/>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2200" u="sng">
                <a:solidFill>
                  <a:schemeClr val="dk1"/>
                </a:solidFill>
                <a:latin typeface="Cutive"/>
                <a:ea typeface="Cutive"/>
                <a:cs typeface="Cutive"/>
                <a:sym typeface="Cutive"/>
              </a:rPr>
              <a:t>Transitional Phrases: </a:t>
            </a:r>
          </a:p>
          <a:p>
            <a:pPr indent="-342900" lvl="0" marL="342900" marR="0" rtl="0" algn="l">
              <a:spcBef>
                <a:spcPts val="0"/>
              </a:spcBef>
              <a:buClr>
                <a:schemeClr val="dk1"/>
              </a:buClr>
              <a:buSzPct val="100000"/>
              <a:buFont typeface="Courier New"/>
              <a:buChar char="o"/>
            </a:pPr>
            <a:r>
              <a:rPr lang="en-US" sz="2200">
                <a:solidFill>
                  <a:schemeClr val="dk1"/>
                </a:solidFill>
                <a:latin typeface="Cutive"/>
                <a:ea typeface="Cutive"/>
                <a:cs typeface="Cutive"/>
                <a:sym typeface="Cutive"/>
              </a:rPr>
              <a:t>All of the sudden</a:t>
            </a:r>
          </a:p>
          <a:p>
            <a:pPr indent="-342900" lvl="0" marL="342900" marR="0" rtl="0" algn="l">
              <a:spcBef>
                <a:spcPts val="0"/>
              </a:spcBef>
              <a:buClr>
                <a:schemeClr val="dk1"/>
              </a:buClr>
              <a:buSzPct val="100000"/>
              <a:buFont typeface="Courier New"/>
              <a:buChar char="o"/>
            </a:pPr>
            <a:r>
              <a:rPr lang="en-US" sz="2200">
                <a:solidFill>
                  <a:schemeClr val="dk1"/>
                </a:solidFill>
                <a:latin typeface="Cutive"/>
                <a:ea typeface="Cutive"/>
                <a:cs typeface="Cutive"/>
                <a:sym typeface="Cutive"/>
              </a:rPr>
              <a:t>And suddenly</a:t>
            </a:r>
          </a:p>
          <a:p>
            <a:pPr indent="-342900" lvl="0" marL="342900" marR="0" rtl="0" algn="l">
              <a:spcBef>
                <a:spcPts val="0"/>
              </a:spcBef>
              <a:buClr>
                <a:schemeClr val="dk1"/>
              </a:buClr>
              <a:buSzPct val="100000"/>
              <a:buFont typeface="Courier New"/>
              <a:buChar char="o"/>
            </a:pPr>
            <a:r>
              <a:rPr lang="en-US" sz="2200">
                <a:solidFill>
                  <a:schemeClr val="dk1"/>
                </a:solidFill>
                <a:latin typeface="Cutive"/>
                <a:ea typeface="Cutive"/>
                <a:cs typeface="Cutive"/>
                <a:sym typeface="Cutive"/>
              </a:rPr>
              <a:t>Afterward</a:t>
            </a:r>
          </a:p>
          <a:p>
            <a:pPr indent="-342900" lvl="0" marL="342900" marR="0" rtl="0" algn="l">
              <a:spcBef>
                <a:spcPts val="0"/>
              </a:spcBef>
              <a:buClr>
                <a:schemeClr val="dk1"/>
              </a:buClr>
              <a:buSzPct val="100000"/>
              <a:buFont typeface="Courier New"/>
              <a:buChar char="o"/>
            </a:pPr>
            <a:r>
              <a:rPr lang="en-US" sz="2200">
                <a:solidFill>
                  <a:schemeClr val="dk1"/>
                </a:solidFill>
                <a:latin typeface="Cutive"/>
                <a:ea typeface="Cutive"/>
                <a:cs typeface="Cutive"/>
                <a:sym typeface="Cutive"/>
              </a:rPr>
              <a:t>Meanwhile</a:t>
            </a:r>
          </a:p>
          <a:p>
            <a:pPr indent="-342900" lvl="0" marL="342900" marR="0" rtl="0" algn="l">
              <a:spcBef>
                <a:spcPts val="0"/>
              </a:spcBef>
              <a:buClr>
                <a:schemeClr val="dk1"/>
              </a:buClr>
              <a:buSzPct val="100000"/>
              <a:buFont typeface="Courier New"/>
              <a:buChar char="o"/>
            </a:pPr>
            <a:r>
              <a:rPr lang="en-US" sz="2200">
                <a:solidFill>
                  <a:schemeClr val="dk1"/>
                </a:solidFill>
                <a:latin typeface="Cutive"/>
                <a:ea typeface="Cutive"/>
                <a:cs typeface="Cutive"/>
                <a:sym typeface="Cutive"/>
              </a:rPr>
              <a:t>…</a:t>
            </a:r>
          </a:p>
          <a:p>
            <a:pPr indent="0" lvl="0" marL="0" marR="0" rtl="0" algn="l">
              <a:spcBef>
                <a:spcPts val="0"/>
              </a:spcBef>
              <a:buNone/>
            </a:pPr>
            <a:r>
              <a:t/>
            </a:r>
            <a:endParaRPr sz="2000" u="sng">
              <a:solidFill>
                <a:schemeClr val="dk1"/>
              </a:solidFill>
              <a:latin typeface="Cutive"/>
              <a:ea typeface="Cutive"/>
              <a:cs typeface="Cutive"/>
              <a:sym typeface="Cutive"/>
            </a:endParaRPr>
          </a:p>
          <a:p>
            <a:pPr indent="0" lvl="0" marL="0" marR="0" rtl="0" algn="l">
              <a:spcBef>
                <a:spcPts val="0"/>
              </a:spcBef>
              <a:buNone/>
            </a:pPr>
            <a:r>
              <a:t/>
            </a:r>
            <a:endParaRPr sz="2000" u="sng">
              <a:solidFill>
                <a:schemeClr val="dk1"/>
              </a:solidFill>
              <a:latin typeface="Cutive"/>
              <a:ea typeface="Cutive"/>
              <a:cs typeface="Cutive"/>
              <a:sym typeface="Cutive"/>
            </a:endParaRPr>
          </a:p>
          <a:p>
            <a:pPr indent="0" lvl="0" marL="0" marR="0" rtl="0" algn="l">
              <a:spcBef>
                <a:spcPts val="0"/>
              </a:spcBef>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E3243">
            <a:alpha val="78823"/>
          </a:srgbClr>
        </a:solidFill>
      </p:bgPr>
    </p:bg>
    <p:spTree>
      <p:nvGrpSpPr>
        <p:cNvPr id="168" name="Shape 168"/>
        <p:cNvGrpSpPr/>
        <p:nvPr/>
      </p:nvGrpSpPr>
      <p:grpSpPr>
        <a:xfrm>
          <a:off x="0" y="0"/>
          <a:ext cx="0" cy="0"/>
          <a:chOff x="0" y="0"/>
          <a:chExt cx="0" cy="0"/>
        </a:xfrm>
      </p:grpSpPr>
      <p:pic>
        <p:nvPicPr>
          <p:cNvPr id="169" name="Shape 169"/>
          <p:cNvPicPr preferRelativeResize="0"/>
          <p:nvPr/>
        </p:nvPicPr>
        <p:blipFill>
          <a:blip r:embed="rId3">
            <a:alphaModFix/>
          </a:blip>
          <a:stretch>
            <a:fillRect/>
          </a:stretch>
        </p:blipFill>
        <p:spPr>
          <a:xfrm>
            <a:off x="27" y="0"/>
            <a:ext cx="12192000" cy="6858000"/>
          </a:xfrm>
          <a:prstGeom prst="rect">
            <a:avLst/>
          </a:prstGeom>
          <a:noFill/>
          <a:ln>
            <a:noFill/>
          </a:ln>
        </p:spPr>
      </p:pic>
      <p:pic>
        <p:nvPicPr>
          <p:cNvPr id="170" name="Shape 170"/>
          <p:cNvPicPr preferRelativeResize="0"/>
          <p:nvPr>
            <p:ph idx="1" type="body"/>
          </p:nvPr>
        </p:nvPicPr>
        <p:blipFill rotWithShape="1">
          <a:blip r:embed="rId4">
            <a:alphaModFix/>
          </a:blip>
          <a:srcRect b="5822" l="6575" r="7109" t="5282"/>
          <a:stretch/>
        </p:blipFill>
        <p:spPr>
          <a:xfrm>
            <a:off x="3132666" y="0"/>
            <a:ext cx="5520267" cy="6895925"/>
          </a:xfrm>
          <a:prstGeom prst="rect">
            <a:avLst/>
          </a:prstGeom>
          <a:noFill/>
          <a:ln>
            <a:noFill/>
          </a:ln>
        </p:spPr>
      </p:pic>
      <p:sp>
        <p:nvSpPr>
          <p:cNvPr id="171" name="Shape 171"/>
          <p:cNvSpPr txBox="1"/>
          <p:nvPr/>
        </p:nvSpPr>
        <p:spPr>
          <a:xfrm>
            <a:off x="3192299" y="239186"/>
            <a:ext cx="5435599" cy="6478697"/>
          </a:xfrm>
          <a:prstGeom prst="rect">
            <a:avLst/>
          </a:prstGeom>
          <a:noFill/>
          <a:ln>
            <a:noFill/>
          </a:ln>
        </p:spPr>
        <p:txBody>
          <a:bodyPr anchorCtr="0" anchor="t" bIns="45700" lIns="91425" rIns="91425" tIns="45700">
            <a:noAutofit/>
          </a:bodyPr>
          <a:lstStyle/>
          <a:p>
            <a:pPr indent="0" lvl="0" marL="0" marR="0" rtl="0">
              <a:spcBef>
                <a:spcPts val="0"/>
              </a:spcBef>
              <a:buNone/>
            </a:pPr>
            <a:r>
              <a:t/>
            </a:r>
            <a:endParaRPr sz="1500" u="sng">
              <a:solidFill>
                <a:schemeClr val="dk1"/>
              </a:solidFill>
              <a:latin typeface="Cutive"/>
              <a:ea typeface="Cutive"/>
              <a:cs typeface="Cutive"/>
              <a:sym typeface="Cutive"/>
            </a:endParaRPr>
          </a:p>
          <a:p>
            <a:pPr indent="0" lvl="0" marL="0" marR="0" rtl="0">
              <a:spcBef>
                <a:spcPts val="0"/>
              </a:spcBef>
              <a:buSzPct val="25000"/>
              <a:buNone/>
            </a:pPr>
            <a:r>
              <a:rPr lang="en-US" sz="1500" u="sng">
                <a:solidFill>
                  <a:schemeClr val="dk1"/>
                </a:solidFill>
                <a:latin typeface="Cutive"/>
                <a:ea typeface="Cutive"/>
                <a:cs typeface="Cutive"/>
                <a:sym typeface="Cutive"/>
              </a:rPr>
              <a:t>HOW TO WRITE COMPELLING </a:t>
            </a:r>
          </a:p>
          <a:p>
            <a:pPr indent="0" lvl="0" marL="0" marR="0" rtl="0">
              <a:spcBef>
                <a:spcPts val="0"/>
              </a:spcBef>
              <a:buSzPct val="25000"/>
              <a:buNone/>
            </a:pPr>
            <a:r>
              <a:rPr lang="en-US" sz="1500" u="sng">
                <a:solidFill>
                  <a:schemeClr val="dk1"/>
                </a:solidFill>
                <a:latin typeface="Cutive"/>
                <a:ea typeface="Cutive"/>
                <a:cs typeface="Cutive"/>
                <a:sym typeface="Cutive"/>
              </a:rPr>
              <a:t> 			FICTION: </a:t>
            </a:r>
          </a:p>
          <a:p>
            <a:pPr indent="-285750" lvl="0" marL="285750" marR="0" rtl="0" algn="l">
              <a:spcBef>
                <a:spcPts val="0"/>
              </a:spcBef>
              <a:buClr>
                <a:schemeClr val="dk1"/>
              </a:buClr>
              <a:buFont typeface="Noto Sans Symbols"/>
              <a:buNone/>
            </a:pPr>
            <a:r>
              <a:t/>
            </a:r>
            <a:endParaRPr sz="20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600">
                <a:solidFill>
                  <a:schemeClr val="dk1"/>
                </a:solidFill>
                <a:latin typeface="Cutive"/>
                <a:ea typeface="Cutive"/>
                <a:cs typeface="Cutive"/>
                <a:sym typeface="Cutive"/>
              </a:rPr>
              <a:t>Brainstorm a great story idea (small moments, places, events, issues, struggles, stories you wish existed).</a:t>
            </a:r>
          </a:p>
          <a:p>
            <a:pPr indent="-285750" lvl="0" marL="285750" marR="0" rtl="0" algn="l">
              <a:spcBef>
                <a:spcPts val="0"/>
              </a:spcBef>
              <a:buClr>
                <a:schemeClr val="dk1"/>
              </a:buClr>
              <a:buFont typeface="Noto Sans Symbols"/>
              <a:buNone/>
            </a:pPr>
            <a:r>
              <a:t/>
            </a:r>
            <a:endParaRPr sz="16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600">
                <a:solidFill>
                  <a:schemeClr val="dk1"/>
                </a:solidFill>
                <a:latin typeface="Cutive"/>
                <a:ea typeface="Cutive"/>
                <a:cs typeface="Cutive"/>
                <a:sym typeface="Cutive"/>
              </a:rPr>
              <a:t>Make your characters come alive (traits, wants, struggles, attitude, relationships).</a:t>
            </a:r>
          </a:p>
          <a:p>
            <a:pPr indent="-285750" lvl="0" marL="285750" marR="0" rtl="0" algn="l">
              <a:spcBef>
                <a:spcPts val="0"/>
              </a:spcBef>
              <a:buClr>
                <a:schemeClr val="dk1"/>
              </a:buClr>
              <a:buFont typeface="Noto Sans Symbols"/>
              <a:buNone/>
            </a:pPr>
            <a:r>
              <a:t/>
            </a:r>
            <a:endParaRPr sz="16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600">
                <a:solidFill>
                  <a:schemeClr val="dk1"/>
                </a:solidFill>
                <a:latin typeface="Cutive"/>
                <a:ea typeface="Cutive"/>
                <a:cs typeface="Cutive"/>
                <a:sym typeface="Cutive"/>
              </a:rPr>
              <a:t>Test-drive your character in scenes (envision and write actions, feelings, dialogue, setting, point of view).</a:t>
            </a:r>
          </a:p>
          <a:p>
            <a:pPr indent="-285750" lvl="0" marL="285750" marR="0" rtl="0" algn="l">
              <a:spcBef>
                <a:spcPts val="0"/>
              </a:spcBef>
              <a:buClr>
                <a:schemeClr val="dk1"/>
              </a:buClr>
              <a:buFont typeface="Noto Sans Symbols"/>
              <a:buNone/>
            </a:pPr>
            <a:r>
              <a:t/>
            </a:r>
            <a:endParaRPr sz="16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600">
                <a:solidFill>
                  <a:schemeClr val="dk1"/>
                </a:solidFill>
                <a:latin typeface="Cutive"/>
                <a:ea typeface="Cutive"/>
                <a:cs typeface="Cutive"/>
                <a:sym typeface="Cutive"/>
              </a:rPr>
              <a:t>Plot several versions of your story, aiming to intensify the problem (use arcs, timelines and storyboards).</a:t>
            </a:r>
          </a:p>
          <a:p>
            <a:pPr indent="-285750" lvl="0" marL="285750" marR="0" rtl="0" algn="l">
              <a:spcBef>
                <a:spcPts val="0"/>
              </a:spcBef>
              <a:buClr>
                <a:schemeClr val="dk1"/>
              </a:buClr>
              <a:buFont typeface="Noto Sans Symbols"/>
              <a:buNone/>
            </a:pPr>
            <a:r>
              <a:t/>
            </a:r>
            <a:endParaRPr sz="16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600">
                <a:solidFill>
                  <a:schemeClr val="dk1"/>
                </a:solidFill>
                <a:latin typeface="Cutive"/>
                <a:ea typeface="Cutive"/>
                <a:cs typeface="Cutive"/>
                <a:sym typeface="Cutive"/>
              </a:rPr>
              <a:t>Draft a 3-D story (story-tell bit-by-bit, include evidence of your characters’ actions, thought and feelings. </a:t>
            </a:r>
          </a:p>
          <a:p>
            <a:pPr indent="-285750" lvl="0" marL="285750" marR="0" rtl="0" algn="l">
              <a:spcBef>
                <a:spcPts val="0"/>
              </a:spcBef>
              <a:buClr>
                <a:schemeClr val="dk1"/>
              </a:buClr>
              <a:buFont typeface="Noto Sans Symbols"/>
              <a:buNone/>
            </a:pPr>
            <a:r>
              <a:t/>
            </a:r>
            <a:endParaRPr sz="16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600">
                <a:solidFill>
                  <a:schemeClr val="dk1"/>
                </a:solidFill>
                <a:latin typeface="Cutive"/>
                <a:ea typeface="Cutive"/>
                <a:cs typeface="Cutive"/>
                <a:sym typeface="Cutive"/>
              </a:rPr>
              <a:t>Manage space and time (Use summary to quickly move and transitional words and phrases to change time and place).</a:t>
            </a:r>
          </a:p>
        </p:txBody>
      </p:sp>
      <p:pic>
        <p:nvPicPr>
          <p:cNvPr id="172" name="Shape 172"/>
          <p:cNvPicPr preferRelativeResize="0"/>
          <p:nvPr/>
        </p:nvPicPr>
        <p:blipFill rotWithShape="1">
          <a:blip r:embed="rId5">
            <a:alphaModFix/>
          </a:blip>
          <a:srcRect b="0" l="0" r="0" t="0"/>
          <a:stretch/>
        </p:blipFill>
        <p:spPr>
          <a:xfrm>
            <a:off x="7104575" y="289974"/>
            <a:ext cx="1303200" cy="869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pic>
        <p:nvPicPr>
          <p:cNvPr id="177" name="Shape 177"/>
          <p:cNvPicPr preferRelativeResize="0"/>
          <p:nvPr>
            <p:ph idx="1" type="body"/>
          </p:nvPr>
        </p:nvPicPr>
        <p:blipFill rotWithShape="1">
          <a:blip r:embed="rId3">
            <a:alphaModFix/>
          </a:blip>
          <a:srcRect b="0" l="0" r="0" t="0"/>
          <a:stretch/>
        </p:blipFill>
        <p:spPr>
          <a:xfrm>
            <a:off x="1384853" y="0"/>
            <a:ext cx="9183757" cy="6887818"/>
          </a:xfrm>
          <a:prstGeom prst="rect">
            <a:avLst/>
          </a:prstGeom>
          <a:noFill/>
          <a:ln>
            <a:noFill/>
          </a:ln>
        </p:spPr>
      </p:pic>
      <p:sp>
        <p:nvSpPr>
          <p:cNvPr id="178" name="Shape 178"/>
          <p:cNvSpPr txBox="1"/>
          <p:nvPr/>
        </p:nvSpPr>
        <p:spPr>
          <a:xfrm>
            <a:off x="6028267" y="4402667"/>
            <a:ext cx="3945466" cy="195438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2200">
                <a:solidFill>
                  <a:schemeClr val="lt1"/>
                </a:solidFill>
                <a:latin typeface="Cutive"/>
                <a:ea typeface="Cutive"/>
                <a:cs typeface="Cutive"/>
                <a:sym typeface="Cutive"/>
              </a:rPr>
              <a:t>Tonight, play around with transitional words and phrases. </a:t>
            </a:r>
          </a:p>
          <a:p>
            <a:pPr indent="0" lvl="0" marL="0" marR="0" rtl="0" algn="ctr">
              <a:spcBef>
                <a:spcPts val="0"/>
              </a:spcBef>
              <a:buNone/>
            </a:pPr>
            <a:r>
              <a:t/>
            </a:r>
            <a:endParaRPr sz="1100">
              <a:solidFill>
                <a:schemeClr val="lt1"/>
              </a:solidFill>
              <a:latin typeface="Cutive"/>
              <a:ea typeface="Cutive"/>
              <a:cs typeface="Cutive"/>
              <a:sym typeface="Cutive"/>
            </a:endParaRPr>
          </a:p>
          <a:p>
            <a:pPr indent="0" lvl="0" marL="0" marR="0" rtl="0" algn="ctr">
              <a:spcBef>
                <a:spcPts val="0"/>
              </a:spcBef>
              <a:buSzPct val="25000"/>
              <a:buNone/>
            </a:pPr>
            <a:r>
              <a:rPr lang="en-US" sz="2200">
                <a:solidFill>
                  <a:schemeClr val="lt1"/>
                </a:solidFill>
                <a:latin typeface="Cutive"/>
                <a:ea typeface="Cutive"/>
                <a:cs typeface="Cutive"/>
                <a:sym typeface="Cutive"/>
              </a:rPr>
              <a:t>Story-tell or summarize?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E3243">
            <a:alpha val="60000"/>
          </a:srgbClr>
        </a:solidFill>
      </p:bgPr>
    </p:bg>
    <p:spTree>
      <p:nvGrpSpPr>
        <p:cNvPr id="182" name="Shape 182"/>
        <p:cNvGrpSpPr/>
        <p:nvPr/>
      </p:nvGrpSpPr>
      <p:grpSpPr>
        <a:xfrm>
          <a:off x="0" y="0"/>
          <a:ext cx="0" cy="0"/>
          <a:chOff x="0" y="0"/>
          <a:chExt cx="0" cy="0"/>
        </a:xfrm>
      </p:grpSpPr>
      <p:sp>
        <p:nvSpPr>
          <p:cNvPr id="183" name="Shape 183"/>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184" name="Shape 184"/>
          <p:cNvSpPr txBox="1"/>
          <p:nvPr>
            <p:ph idx="1" type="body"/>
          </p:nvPr>
        </p:nvSpPr>
        <p:spPr>
          <a:xfrm>
            <a:off x="745750" y="1690700"/>
            <a:ext cx="10515600" cy="4351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lt1"/>
              </a:buClr>
              <a:buSzPct val="25000"/>
              <a:buFont typeface="Arial"/>
              <a:buNone/>
            </a:pPr>
            <a:r>
              <a:rPr b="1" i="0" lang="en-US" sz="4000" u="none" cap="none" strike="noStrike">
                <a:solidFill>
                  <a:schemeClr val="lt1"/>
                </a:solidFill>
                <a:latin typeface="Fredericka the Great"/>
                <a:ea typeface="Fredericka the Great"/>
                <a:cs typeface="Fredericka the Great"/>
                <a:sym typeface="Fredericka the Great"/>
              </a:rPr>
              <a:t>“First find out what your hero wants, then just follow him.”</a:t>
            </a:r>
          </a:p>
          <a:p>
            <a:pPr indent="0" lvl="0" marL="0" marR="0" rtl="0" algn="l">
              <a:lnSpc>
                <a:spcPct val="90000"/>
              </a:lnSpc>
              <a:spcBef>
                <a:spcPts val="1000"/>
              </a:spcBef>
              <a:spcAft>
                <a:spcPts val="0"/>
              </a:spcAft>
              <a:buClr>
                <a:schemeClr val="dk1"/>
              </a:buClr>
              <a:buSzPct val="25000"/>
              <a:buFont typeface="Arial"/>
              <a:buNone/>
            </a:pPr>
            <a:r>
              <a:t/>
            </a:r>
            <a:endParaRPr b="1" i="0" sz="4000" u="none" cap="none" strike="noStrike">
              <a:solidFill>
                <a:schemeClr val="lt1"/>
              </a:solidFill>
              <a:latin typeface="Fredericka the Great"/>
              <a:ea typeface="Fredericka the Great"/>
              <a:cs typeface="Fredericka the Great"/>
              <a:sym typeface="Fredericka the Great"/>
            </a:endParaRPr>
          </a:p>
          <a:p>
            <a:pPr indent="0" lvl="8" marL="3657600" marR="0" rtl="0" algn="l">
              <a:lnSpc>
                <a:spcPct val="90000"/>
              </a:lnSpc>
              <a:spcBef>
                <a:spcPts val="500"/>
              </a:spcBef>
              <a:spcAft>
                <a:spcPts val="0"/>
              </a:spcAft>
              <a:buClr>
                <a:schemeClr val="lt1"/>
              </a:buClr>
              <a:buSzPct val="25000"/>
              <a:buFont typeface="Arial"/>
              <a:buNone/>
            </a:pPr>
            <a:r>
              <a:rPr b="1" i="0" lang="en-US" sz="4000" u="none" cap="none" strike="noStrike">
                <a:solidFill>
                  <a:schemeClr val="lt1"/>
                </a:solidFill>
                <a:latin typeface="Fredericka the Great"/>
                <a:ea typeface="Fredericka the Great"/>
                <a:cs typeface="Fredericka the Great"/>
                <a:sym typeface="Fredericka the Great"/>
              </a:rPr>
              <a:t>-Ray Bradbury</a:t>
            </a:r>
          </a:p>
          <a:p>
            <a:pPr indent="0" lvl="8" marL="3657600" marR="0" rtl="0" algn="l">
              <a:lnSpc>
                <a:spcPct val="90000"/>
              </a:lnSpc>
              <a:spcBef>
                <a:spcPts val="500"/>
              </a:spcBef>
              <a:buClr>
                <a:schemeClr val="lt1"/>
              </a:buClr>
              <a:buSzPct val="25000"/>
              <a:buFont typeface="Arial"/>
              <a:buNone/>
            </a:pPr>
            <a:r>
              <a:rPr b="1" i="1" lang="en-US" sz="4000" u="none" cap="none" strike="noStrike">
                <a:solidFill>
                  <a:schemeClr val="lt1"/>
                </a:solidFill>
                <a:latin typeface="Fredericka the Great"/>
                <a:ea typeface="Fredericka the Great"/>
                <a:cs typeface="Fredericka the Great"/>
                <a:sym typeface="Fredericka the Great"/>
              </a:rPr>
              <a:t>      (Fahrenheit 451)</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pic>
        <p:nvPicPr>
          <p:cNvPr id="189" name="Shape 189"/>
          <p:cNvPicPr preferRelativeResize="0"/>
          <p:nvPr/>
        </p:nvPicPr>
        <p:blipFill rotWithShape="1">
          <a:blip r:embed="rId3">
            <a:alphaModFix/>
          </a:blip>
          <a:srcRect b="0" l="0" r="0" t="0"/>
          <a:stretch/>
        </p:blipFill>
        <p:spPr>
          <a:xfrm>
            <a:off x="0" y="106017"/>
            <a:ext cx="9144000" cy="6858000"/>
          </a:xfrm>
          <a:prstGeom prst="rect">
            <a:avLst/>
          </a:prstGeom>
          <a:solidFill>
            <a:schemeClr val="lt1"/>
          </a:solidFill>
          <a:ln>
            <a:noFill/>
          </a:ln>
        </p:spPr>
      </p:pic>
      <p:sp>
        <p:nvSpPr>
          <p:cNvPr id="190" name="Shape 190"/>
          <p:cNvSpPr txBox="1"/>
          <p:nvPr/>
        </p:nvSpPr>
        <p:spPr>
          <a:xfrm>
            <a:off x="3697357" y="106017"/>
            <a:ext cx="8362121" cy="4401204"/>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4000">
              <a:solidFill>
                <a:schemeClr val="dk1"/>
              </a:solidFill>
              <a:latin typeface="Short Stack"/>
              <a:ea typeface="Short Stack"/>
              <a:cs typeface="Short Stack"/>
              <a:sym typeface="Short Stack"/>
            </a:endParaRPr>
          </a:p>
          <a:p>
            <a:pPr indent="0" lvl="0" marL="0" marR="0" rtl="0" algn="l">
              <a:spcBef>
                <a:spcPts val="0"/>
              </a:spcBef>
              <a:buNone/>
            </a:pPr>
            <a:r>
              <a:t/>
            </a:r>
            <a:endParaRPr sz="4000">
              <a:solidFill>
                <a:srgbClr val="FE3243"/>
              </a:solidFill>
              <a:latin typeface="Short Stack"/>
              <a:ea typeface="Short Stack"/>
              <a:cs typeface="Short Stack"/>
              <a:sym typeface="Short Stack"/>
            </a:endParaRP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UNIT ONE: NARRATIVE</a:t>
            </a:r>
          </a:p>
          <a:p>
            <a:pPr indent="0" lvl="0" marL="0" marR="0" rtl="0" algn="l">
              <a:spcBef>
                <a:spcPts val="0"/>
              </a:spcBef>
              <a:buNone/>
            </a:pPr>
            <a:r>
              <a:t/>
            </a:r>
            <a:endParaRPr sz="4000">
              <a:solidFill>
                <a:srgbClr val="FE3243"/>
              </a:solidFill>
              <a:latin typeface="Fredericka the Great"/>
              <a:ea typeface="Fredericka the Great"/>
              <a:cs typeface="Fredericka the Great"/>
              <a:sym typeface="Fredericka the Great"/>
            </a:endParaRP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BEND TWO: DRAFTING AND REVISING WITH AN EYE TOWARD MEANING</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pic>
        <p:nvPicPr>
          <p:cNvPr id="195" name="Shape 195"/>
          <p:cNvPicPr preferRelativeResize="0"/>
          <p:nvPr/>
        </p:nvPicPr>
        <p:blipFill rotWithShape="1">
          <a:blip r:embed="rId3">
            <a:alphaModFix/>
          </a:blip>
          <a:srcRect b="0" l="0" r="0" t="0"/>
          <a:stretch/>
        </p:blipFill>
        <p:spPr>
          <a:xfrm>
            <a:off x="0" y="0"/>
            <a:ext cx="9144000" cy="6858000"/>
          </a:xfrm>
          <a:prstGeom prst="rect">
            <a:avLst/>
          </a:prstGeom>
          <a:solidFill>
            <a:schemeClr val="lt1"/>
          </a:solidFill>
          <a:ln>
            <a:noFill/>
          </a:ln>
        </p:spPr>
      </p:pic>
      <p:sp>
        <p:nvSpPr>
          <p:cNvPr id="196" name="Shape 196"/>
          <p:cNvSpPr txBox="1"/>
          <p:nvPr/>
        </p:nvSpPr>
        <p:spPr>
          <a:xfrm>
            <a:off x="3697357" y="106017"/>
            <a:ext cx="8494643" cy="6247864"/>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4000">
              <a:solidFill>
                <a:srgbClr val="FE3243"/>
              </a:solidFill>
              <a:latin typeface="Short Stack"/>
              <a:ea typeface="Short Stack"/>
              <a:cs typeface="Short Stack"/>
              <a:sym typeface="Short Stack"/>
            </a:endParaRPr>
          </a:p>
          <a:p>
            <a:pPr indent="0" lvl="0" marL="0" marR="0" rtl="0" algn="l">
              <a:spcBef>
                <a:spcPts val="0"/>
              </a:spcBef>
              <a:buNone/>
            </a:pPr>
            <a:r>
              <a:t/>
            </a:r>
            <a:endParaRPr sz="4000">
              <a:solidFill>
                <a:srgbClr val="FE3243"/>
              </a:solidFill>
              <a:latin typeface="Short Stack"/>
              <a:ea typeface="Short Stack"/>
              <a:cs typeface="Short Stack"/>
              <a:sym typeface="Short Stack"/>
            </a:endParaRP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Session 7: </a:t>
            </a:r>
          </a:p>
          <a:p>
            <a:pPr indent="0" lvl="0" marL="0" marR="0" rtl="0" algn="l">
              <a:spcBef>
                <a:spcPts val="0"/>
              </a:spcBef>
              <a:buNone/>
            </a:pPr>
            <a:r>
              <a:t/>
            </a:r>
            <a:endParaRPr sz="4000">
              <a:solidFill>
                <a:srgbClr val="FE3243"/>
              </a:solidFill>
              <a:latin typeface="Fredericka the Great"/>
              <a:ea typeface="Fredericka the Great"/>
              <a:cs typeface="Fredericka the Great"/>
              <a:sym typeface="Fredericka the Great"/>
            </a:endParaRP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Stepping into the Drama of the Story</a:t>
            </a:r>
          </a:p>
          <a:p>
            <a:pPr indent="0" lvl="0" marL="0" marR="0" rtl="0" algn="l">
              <a:spcBef>
                <a:spcPts val="0"/>
              </a:spcBef>
              <a:buNone/>
            </a:pPr>
            <a:r>
              <a:t/>
            </a:r>
            <a:endParaRPr sz="4000">
              <a:solidFill>
                <a:srgbClr val="FE3243"/>
              </a:solidFill>
              <a:latin typeface="Short Stack"/>
              <a:ea typeface="Short Stack"/>
              <a:cs typeface="Short Stack"/>
              <a:sym typeface="Short Stack"/>
            </a:endParaRPr>
          </a:p>
          <a:p>
            <a:pPr indent="0" lvl="0" marL="0" marR="0" rtl="0" algn="l">
              <a:spcBef>
                <a:spcPts val="0"/>
              </a:spcBef>
              <a:buNone/>
            </a:pPr>
            <a:r>
              <a:t/>
            </a:r>
            <a:endParaRPr sz="4000">
              <a:solidFill>
                <a:srgbClr val="FE3243"/>
              </a:solidFill>
              <a:latin typeface="Short Stack"/>
              <a:ea typeface="Short Stack"/>
              <a:cs typeface="Short Stack"/>
              <a:sym typeface="Short Stack"/>
            </a:endParaRPr>
          </a:p>
          <a:p>
            <a:pPr indent="0" lvl="0" marL="0" marR="0" rtl="0" algn="l">
              <a:spcBef>
                <a:spcPts val="0"/>
              </a:spcBef>
              <a:buNone/>
            </a:pPr>
            <a:r>
              <a:t/>
            </a:r>
            <a:endParaRPr sz="4000">
              <a:solidFill>
                <a:srgbClr val="3BC1C5"/>
              </a:solidFill>
              <a:latin typeface="Short Stack"/>
              <a:ea typeface="Short Stack"/>
              <a:cs typeface="Short Stack"/>
              <a:sym typeface="Short Stack"/>
            </a:endParaRPr>
          </a:p>
          <a:p>
            <a:pPr indent="0" lvl="0" marL="0" marR="0" rtl="0" algn="l">
              <a:spcBef>
                <a:spcPts val="0"/>
              </a:spcBef>
              <a:buSzPct val="25000"/>
              <a:buNone/>
            </a:pPr>
            <a:r>
              <a:rPr lang="en-US" sz="2000">
                <a:solidFill>
                  <a:srgbClr val="3BC1C5"/>
                </a:solidFill>
                <a:latin typeface="Cutive"/>
                <a:ea typeface="Cutive"/>
                <a:cs typeface="Cutive"/>
                <a:sym typeface="Cutive"/>
              </a:rPr>
              <a:t>“Walking in the character’s shoes allows writers to record the story as it happens.”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id="202" name="Shape 202"/>
          <p:cNvPicPr preferRelativeResize="0"/>
          <p:nvPr>
            <p:ph idx="1" type="body"/>
          </p:nvPr>
        </p:nvPicPr>
        <p:blipFill rotWithShape="1">
          <a:blip r:embed="rId3">
            <a:alphaModFix/>
          </a:blip>
          <a:srcRect b="0" l="0" r="0" t="0"/>
          <a:stretch/>
        </p:blipFill>
        <p:spPr>
          <a:xfrm>
            <a:off x="0" y="0"/>
            <a:ext cx="9195673" cy="6896756"/>
          </a:xfrm>
          <a:prstGeom prst="rect">
            <a:avLst/>
          </a:prstGeom>
          <a:noFill/>
          <a:ln>
            <a:noFill/>
          </a:ln>
        </p:spPr>
      </p:pic>
      <p:sp>
        <p:nvSpPr>
          <p:cNvPr id="203" name="Shape 203"/>
          <p:cNvSpPr txBox="1"/>
          <p:nvPr/>
        </p:nvSpPr>
        <p:spPr>
          <a:xfrm>
            <a:off x="1286933" y="403527"/>
            <a:ext cx="7908740" cy="470898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2200">
                <a:solidFill>
                  <a:schemeClr val="lt1"/>
                </a:solidFill>
                <a:latin typeface="Fredericka the Great"/>
                <a:ea typeface="Fredericka the Great"/>
                <a:cs typeface="Fredericka the Great"/>
                <a:sym typeface="Fredericka the Great"/>
              </a:rPr>
              <a:t>TODAY I WANT TO TEACH YOU THAT:</a:t>
            </a:r>
          </a:p>
          <a:p>
            <a:pPr indent="0" lvl="0" marL="0" marR="0" rtl="0" algn="l">
              <a:spcBef>
                <a:spcPts val="0"/>
              </a:spcBef>
              <a:buNone/>
            </a:pPr>
            <a:r>
              <a:t/>
            </a:r>
            <a:endParaRPr sz="2200">
              <a:solidFill>
                <a:schemeClr val="lt1"/>
              </a:solidFill>
              <a:latin typeface="Short Stack"/>
              <a:ea typeface="Short Stack"/>
              <a:cs typeface="Short Stack"/>
              <a:sym typeface="Short Stack"/>
            </a:endParaRPr>
          </a:p>
          <a:p>
            <a:pPr indent="0" lvl="0" marL="0" marR="0" rtl="0" algn="l">
              <a:lnSpc>
                <a:spcPct val="115000"/>
              </a:lnSpc>
              <a:spcBef>
                <a:spcPts val="0"/>
              </a:spcBef>
              <a:buNone/>
            </a:pPr>
            <a:r>
              <a:t/>
            </a:r>
            <a:endParaRPr b="1" sz="3500">
              <a:solidFill>
                <a:schemeClr val="lt1"/>
              </a:solidFill>
              <a:latin typeface="Bubblegum Sans"/>
              <a:ea typeface="Bubblegum Sans"/>
              <a:cs typeface="Bubblegum Sans"/>
              <a:sym typeface="Bubblegum Sans"/>
            </a:endParaRPr>
          </a:p>
          <a:p>
            <a:pPr indent="0" lvl="0" marL="0" marR="0" rtl="0" algn="l">
              <a:lnSpc>
                <a:spcPct val="115000"/>
              </a:lnSpc>
              <a:spcBef>
                <a:spcPts val="0"/>
              </a:spcBef>
              <a:buSzPct val="25000"/>
              <a:buNone/>
            </a:pPr>
            <a:r>
              <a:rPr b="1" lang="en-US" sz="3500">
                <a:solidFill>
                  <a:schemeClr val="lt1"/>
                </a:solidFill>
                <a:latin typeface="Bubblegum Sans"/>
                <a:ea typeface="Bubblegum Sans"/>
                <a:cs typeface="Bubblegum Sans"/>
                <a:sym typeface="Bubblegum Sans"/>
              </a:rPr>
              <a:t>Before writers get going on draft, they think a lot about ways to make a draft into a really good story. But once they’re in the midst of the story, they try to lose themselves in it.</a:t>
            </a:r>
          </a:p>
          <a:p>
            <a:pPr indent="0" lvl="0" marL="0" marR="0" rtl="0" algn="l">
              <a:lnSpc>
                <a:spcPct val="115000"/>
              </a:lnSpc>
              <a:spcBef>
                <a:spcPts val="0"/>
              </a:spcBef>
              <a:buNone/>
            </a:pPr>
            <a:r>
              <a:t/>
            </a:r>
            <a:endParaRPr b="1" sz="3500">
              <a:solidFill>
                <a:schemeClr val="lt1"/>
              </a:solidFill>
              <a:latin typeface="Bubblegum Sans"/>
              <a:ea typeface="Bubblegum Sans"/>
              <a:cs typeface="Bubblegum Sans"/>
              <a:sym typeface="Bubblegum Sans"/>
            </a:endParaRPr>
          </a:p>
          <a:p>
            <a:pPr indent="0" lvl="0" marL="0" marR="0" rtl="0" algn="l">
              <a:lnSpc>
                <a:spcPct val="115000"/>
              </a:lnSpc>
              <a:spcBef>
                <a:spcPts val="0"/>
              </a:spcBef>
              <a:buSzPct val="25000"/>
              <a:buNone/>
            </a:pPr>
            <a:r>
              <a:rPr b="1" lang="en-US" sz="3500">
                <a:solidFill>
                  <a:schemeClr val="lt1"/>
                </a:solidFill>
                <a:latin typeface="Bubblegum Sans"/>
                <a:ea typeface="Bubblegum Sans"/>
                <a:cs typeface="Bubblegum Sans"/>
                <a:sym typeface="Bubblegum Sans"/>
              </a:rPr>
              <a:t>They become the characters, and writing is a bit like drama, happening to them. </a:t>
            </a:r>
          </a:p>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id="209" name="Shape 209"/>
          <p:cNvPicPr preferRelativeResize="0"/>
          <p:nvPr>
            <p:ph idx="1" type="body"/>
          </p:nvPr>
        </p:nvPicPr>
        <p:blipFill rotWithShape="1">
          <a:blip r:embed="rId3">
            <a:alphaModFix/>
          </a:blip>
          <a:srcRect b="0" l="0" r="0" t="0"/>
          <a:stretch/>
        </p:blipFill>
        <p:spPr>
          <a:xfrm>
            <a:off x="0" y="0"/>
            <a:ext cx="9195673" cy="6896756"/>
          </a:xfrm>
          <a:prstGeom prst="rect">
            <a:avLst/>
          </a:prstGeom>
          <a:noFill/>
          <a:ln>
            <a:noFill/>
          </a:ln>
        </p:spPr>
      </p:pic>
      <p:sp>
        <p:nvSpPr>
          <p:cNvPr id="210" name="Shape 210"/>
          <p:cNvSpPr txBox="1"/>
          <p:nvPr/>
        </p:nvSpPr>
        <p:spPr>
          <a:xfrm>
            <a:off x="1286933" y="1470327"/>
            <a:ext cx="7908600" cy="17850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2200">
              <a:solidFill>
                <a:schemeClr val="lt1"/>
              </a:solidFill>
              <a:latin typeface="Short Stack"/>
              <a:ea typeface="Short Stack"/>
              <a:cs typeface="Short Stack"/>
              <a:sym typeface="Short Stack"/>
            </a:endParaRPr>
          </a:p>
          <a:p>
            <a:pPr indent="0" lvl="0" marL="0" marR="0" rtl="0" algn="l">
              <a:spcBef>
                <a:spcPts val="0"/>
              </a:spcBef>
              <a:buNone/>
            </a:pPr>
            <a:r>
              <a:t/>
            </a:r>
            <a:endParaRPr sz="2200">
              <a:solidFill>
                <a:schemeClr val="lt1"/>
              </a:solidFill>
              <a:latin typeface="Short Stack"/>
              <a:ea typeface="Short Stack"/>
              <a:cs typeface="Short Stack"/>
              <a:sym typeface="Short Stack"/>
            </a:endParaRPr>
          </a:p>
          <a:p>
            <a:pPr indent="0" lvl="0" marL="0" marR="0" rtl="0" algn="l">
              <a:spcBef>
                <a:spcPts val="0"/>
              </a:spcBef>
              <a:buSzPct val="25000"/>
              <a:buNone/>
            </a:pPr>
            <a:r>
              <a:rPr lang="en-US" sz="2200">
                <a:solidFill>
                  <a:schemeClr val="lt1"/>
                </a:solidFill>
                <a:latin typeface="Short Stack"/>
                <a:ea typeface="Short Stack"/>
                <a:cs typeface="Short Stack"/>
                <a:sym typeface="Short Stack"/>
              </a:rPr>
              <a:t>“It is not enough for a writer to tell us about a person or a place; he must give us the illusion of being the person ourselves...the basic </a:t>
            </a:r>
            <a:r>
              <a:rPr lang="en-US" sz="2200">
                <a:solidFill>
                  <a:schemeClr val="lt1"/>
                </a:solidFill>
                <a:latin typeface="Short Stack"/>
                <a:ea typeface="Short Stack"/>
                <a:cs typeface="Short Stack"/>
                <a:sym typeface="Short Stack"/>
              </a:rPr>
              <a:t>failure</a:t>
            </a:r>
            <a:r>
              <a:rPr lang="en-US" sz="2200">
                <a:solidFill>
                  <a:schemeClr val="lt1"/>
                </a:solidFill>
                <a:latin typeface="Short Stack"/>
                <a:ea typeface="Short Stack"/>
                <a:cs typeface="Short Stack"/>
                <a:sym typeface="Short Stack"/>
              </a:rPr>
              <a:t> in much writing is the </a:t>
            </a:r>
            <a:r>
              <a:rPr lang="en-US" sz="2200">
                <a:solidFill>
                  <a:schemeClr val="lt1"/>
                </a:solidFill>
                <a:latin typeface="Short Stack"/>
                <a:ea typeface="Short Stack"/>
                <a:cs typeface="Short Stack"/>
                <a:sym typeface="Short Stack"/>
              </a:rPr>
              <a:t>failure</a:t>
            </a:r>
            <a:r>
              <a:rPr lang="en-US" sz="2200">
                <a:solidFill>
                  <a:schemeClr val="lt1"/>
                </a:solidFill>
                <a:latin typeface="Short Stack"/>
                <a:ea typeface="Short Stack"/>
                <a:cs typeface="Short Stack"/>
                <a:sym typeface="Short Stack"/>
              </a:rPr>
              <a:t> of the writer’s imagination: he is not with it...not </a:t>
            </a:r>
            <a:r>
              <a:rPr lang="en-US" sz="2200">
                <a:solidFill>
                  <a:schemeClr val="lt1"/>
                </a:solidFill>
                <a:latin typeface="Short Stack"/>
                <a:ea typeface="Short Stack"/>
                <a:cs typeface="Short Stack"/>
                <a:sym typeface="Short Stack"/>
              </a:rPr>
              <a:t>trying</a:t>
            </a:r>
            <a:r>
              <a:rPr lang="en-US" sz="2200">
                <a:solidFill>
                  <a:schemeClr val="lt1"/>
                </a:solidFill>
                <a:latin typeface="Short Stack"/>
                <a:ea typeface="Short Stack"/>
                <a:cs typeface="Short Stack"/>
                <a:sym typeface="Short Stack"/>
              </a:rPr>
              <a:t> hard enough to live from moment to moment in </a:t>
            </a:r>
            <a:r>
              <a:rPr lang="en-US" sz="2200">
                <a:solidFill>
                  <a:schemeClr val="lt1"/>
                </a:solidFill>
                <a:latin typeface="Short Stack"/>
                <a:ea typeface="Short Stack"/>
                <a:cs typeface="Short Stack"/>
                <a:sym typeface="Short Stack"/>
              </a:rPr>
              <a:t>the</a:t>
            </a:r>
            <a:r>
              <a:rPr lang="en-US" sz="2200">
                <a:solidFill>
                  <a:schemeClr val="lt1"/>
                </a:solidFill>
                <a:latin typeface="Short Stack"/>
                <a:ea typeface="Short Stack"/>
                <a:cs typeface="Short Stack"/>
                <a:sym typeface="Short Stack"/>
              </a:rPr>
              <a:t> very skin of his characters.” </a:t>
            </a:r>
          </a:p>
          <a:p>
            <a:pPr indent="0" lvl="0" marL="0" marR="0" rtl="0" algn="l">
              <a:spcBef>
                <a:spcPts val="0"/>
              </a:spcBef>
              <a:buSzPct val="25000"/>
              <a:buNone/>
            </a:pPr>
            <a:r>
              <a:rPr lang="en-US" sz="2200">
                <a:solidFill>
                  <a:schemeClr val="lt1"/>
                </a:solidFill>
                <a:latin typeface="Short Stack"/>
                <a:ea typeface="Short Stack"/>
                <a:cs typeface="Short Stack"/>
                <a:sym typeface="Short Stack"/>
              </a:rPr>
              <a:t>					-Gerald Brace</a:t>
            </a:r>
          </a:p>
          <a:p>
            <a:pPr indent="0" lvl="0" marL="0" marR="0" rtl="0" algn="l">
              <a:spcBef>
                <a:spcPts val="0"/>
              </a:spcBef>
              <a:buSzPct val="25000"/>
              <a:buNone/>
            </a:pPr>
            <a:r>
              <a:rPr lang="en-US" sz="2200">
                <a:solidFill>
                  <a:schemeClr val="lt1"/>
                </a:solidFill>
                <a:latin typeface="Short Stack"/>
                <a:ea typeface="Short Stack"/>
                <a:cs typeface="Short Stack"/>
                <a:sym typeface="Short Stack"/>
              </a:rPr>
              <a:t>						</a:t>
            </a:r>
            <a:r>
              <a:rPr i="1" lang="en-US" sz="2200">
                <a:solidFill>
                  <a:schemeClr val="lt1"/>
                </a:solidFill>
                <a:latin typeface="Short Stack"/>
                <a:ea typeface="Short Stack"/>
                <a:cs typeface="Short Stack"/>
                <a:sym typeface="Short Stack"/>
              </a:rPr>
              <a:t>The Stuff of Fiction</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E3243">
            <a:alpha val="63921"/>
          </a:srgbClr>
        </a:solidFill>
      </p:bgPr>
    </p:bg>
    <p:spTree>
      <p:nvGrpSpPr>
        <p:cNvPr id="214" name="Shape 214"/>
        <p:cNvGrpSpPr/>
        <p:nvPr/>
      </p:nvGrpSpPr>
      <p:grpSpPr>
        <a:xfrm>
          <a:off x="0" y="0"/>
          <a:ext cx="0" cy="0"/>
          <a:chOff x="0" y="0"/>
          <a:chExt cx="0" cy="0"/>
        </a:xfrm>
      </p:grpSpPr>
      <p:pic>
        <p:nvPicPr>
          <p:cNvPr id="215" name="Shape 215"/>
          <p:cNvPicPr preferRelativeResize="0"/>
          <p:nvPr>
            <p:ph idx="1" type="body"/>
          </p:nvPr>
        </p:nvPicPr>
        <p:blipFill rotWithShape="1">
          <a:blip r:embed="rId3">
            <a:alphaModFix/>
          </a:blip>
          <a:srcRect b="5822" l="6575" r="7109" t="5282"/>
          <a:stretch/>
        </p:blipFill>
        <p:spPr>
          <a:xfrm>
            <a:off x="3132666" y="0"/>
            <a:ext cx="5520267" cy="6895925"/>
          </a:xfrm>
          <a:prstGeom prst="rect">
            <a:avLst/>
          </a:prstGeom>
          <a:noFill/>
          <a:ln>
            <a:noFill/>
          </a:ln>
        </p:spPr>
      </p:pic>
      <p:sp>
        <p:nvSpPr>
          <p:cNvPr id="216" name="Shape 216"/>
          <p:cNvSpPr txBox="1"/>
          <p:nvPr/>
        </p:nvSpPr>
        <p:spPr>
          <a:xfrm>
            <a:off x="3192299" y="239186"/>
            <a:ext cx="5435599" cy="681725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600" u="sng">
                <a:solidFill>
                  <a:schemeClr val="dk1"/>
                </a:solidFill>
                <a:latin typeface="Cutive"/>
                <a:ea typeface="Cutive"/>
                <a:cs typeface="Cutive"/>
                <a:sym typeface="Cutive"/>
              </a:rPr>
              <a:t>HOW TO WRITE COMPELLING FICTION:</a:t>
            </a:r>
          </a:p>
          <a:p>
            <a:pPr indent="0" lvl="0" marL="0" marR="0" rtl="0" algn="ctr">
              <a:spcBef>
                <a:spcPts val="0"/>
              </a:spcBef>
              <a:buSzPct val="25000"/>
              <a:buNone/>
            </a:pPr>
            <a:r>
              <a:rPr lang="en-US" sz="1600" u="sng">
                <a:solidFill>
                  <a:schemeClr val="dk1"/>
                </a:solidFill>
                <a:latin typeface="Cutive"/>
                <a:ea typeface="Cutive"/>
                <a:cs typeface="Cutive"/>
                <a:sym typeface="Cutive"/>
              </a:rPr>
              <a:t> </a:t>
            </a:r>
          </a:p>
          <a:p>
            <a:pPr indent="-266700" lvl="0" marL="285750" marR="0" rtl="0" algn="l">
              <a:spcBef>
                <a:spcPts val="0"/>
              </a:spcBef>
              <a:buClr>
                <a:schemeClr val="dk1"/>
              </a:buClr>
              <a:buSzPct val="100000"/>
              <a:buFont typeface="Noto Sans Symbols"/>
              <a:buChar char="✓"/>
            </a:pPr>
            <a:r>
              <a:rPr lang="en-US" sz="1600">
                <a:solidFill>
                  <a:schemeClr val="dk1"/>
                </a:solidFill>
                <a:latin typeface="Cutive"/>
                <a:ea typeface="Cutive"/>
                <a:cs typeface="Cutive"/>
                <a:sym typeface="Cutive"/>
              </a:rPr>
              <a:t>Brainstorm a great story idea (small moments, places, events, issues, struggles, stories you wish existed).</a:t>
            </a:r>
          </a:p>
          <a:p>
            <a:pPr indent="-285750" lvl="0" marL="285750" marR="0" rtl="0" algn="l">
              <a:spcBef>
                <a:spcPts val="0"/>
              </a:spcBef>
              <a:buClr>
                <a:schemeClr val="dk1"/>
              </a:buClr>
              <a:buFont typeface="Noto Sans Symbols"/>
              <a:buNone/>
            </a:pPr>
            <a:r>
              <a:t/>
            </a:r>
            <a:endParaRPr sz="16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600">
                <a:solidFill>
                  <a:schemeClr val="dk1"/>
                </a:solidFill>
                <a:latin typeface="Cutive"/>
                <a:ea typeface="Cutive"/>
                <a:cs typeface="Cutive"/>
                <a:sym typeface="Cutive"/>
              </a:rPr>
              <a:t>Make your characters come alive (traits, wants, struggles, attitude, relationships).</a:t>
            </a:r>
          </a:p>
          <a:p>
            <a:pPr indent="-285750" lvl="0" marL="285750" marR="0" rtl="0" algn="l">
              <a:spcBef>
                <a:spcPts val="0"/>
              </a:spcBef>
              <a:buClr>
                <a:schemeClr val="dk1"/>
              </a:buClr>
              <a:buFont typeface="Noto Sans Symbols"/>
              <a:buNone/>
            </a:pPr>
            <a:r>
              <a:t/>
            </a:r>
            <a:endParaRPr sz="16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600">
                <a:solidFill>
                  <a:schemeClr val="dk1"/>
                </a:solidFill>
                <a:latin typeface="Cutive"/>
                <a:ea typeface="Cutive"/>
                <a:cs typeface="Cutive"/>
                <a:sym typeface="Cutive"/>
              </a:rPr>
              <a:t>Test-drive your character in scenes (envision and write actions, feelings, dialogue, setting, point of view).</a:t>
            </a:r>
          </a:p>
          <a:p>
            <a:pPr indent="-285750" lvl="0" marL="285750" marR="0" rtl="0" algn="l">
              <a:spcBef>
                <a:spcPts val="0"/>
              </a:spcBef>
              <a:buClr>
                <a:schemeClr val="dk1"/>
              </a:buClr>
              <a:buFont typeface="Noto Sans Symbols"/>
              <a:buNone/>
            </a:pPr>
            <a:r>
              <a:t/>
            </a:r>
            <a:endParaRPr sz="16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600">
                <a:solidFill>
                  <a:schemeClr val="dk1"/>
                </a:solidFill>
                <a:latin typeface="Cutive"/>
                <a:ea typeface="Cutive"/>
                <a:cs typeface="Cutive"/>
                <a:sym typeface="Cutive"/>
              </a:rPr>
              <a:t>Plot several versions of your story, aiming to intensify the problem (use arcs, timelines and storyboards).</a:t>
            </a:r>
          </a:p>
          <a:p>
            <a:pPr indent="-285750" lvl="0" marL="285750" marR="0" rtl="0" algn="l">
              <a:spcBef>
                <a:spcPts val="0"/>
              </a:spcBef>
              <a:buClr>
                <a:schemeClr val="dk1"/>
              </a:buClr>
              <a:buFont typeface="Noto Sans Symbols"/>
              <a:buNone/>
            </a:pPr>
            <a:r>
              <a:t/>
            </a:r>
            <a:endParaRPr sz="16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600">
                <a:solidFill>
                  <a:schemeClr val="dk1"/>
                </a:solidFill>
                <a:latin typeface="Cutive"/>
                <a:ea typeface="Cutive"/>
                <a:cs typeface="Cutive"/>
                <a:sym typeface="Cutive"/>
              </a:rPr>
              <a:t>Draft a 3-D story (story-tell bit-by-bit, include evidence of your characters’ actions, thought and feelings. </a:t>
            </a:r>
          </a:p>
          <a:p>
            <a:pPr indent="-285750" lvl="0" marL="285750" marR="0" rtl="0" algn="l">
              <a:spcBef>
                <a:spcPts val="0"/>
              </a:spcBef>
              <a:buClr>
                <a:schemeClr val="dk1"/>
              </a:buClr>
              <a:buFont typeface="Noto Sans Symbols"/>
              <a:buNone/>
            </a:pPr>
            <a:r>
              <a:t/>
            </a:r>
            <a:endParaRPr sz="16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600">
                <a:solidFill>
                  <a:schemeClr val="dk1"/>
                </a:solidFill>
                <a:latin typeface="Cutive"/>
                <a:ea typeface="Cutive"/>
                <a:cs typeface="Cutive"/>
                <a:sym typeface="Cutive"/>
              </a:rPr>
              <a:t>Manage space and time (Use summary to quickly move and transitional words and phrases to change time and place).</a:t>
            </a:r>
          </a:p>
          <a:p>
            <a:pPr lvl="0" marR="0" rtl="0" algn="l">
              <a:spcBef>
                <a:spcPts val="0"/>
              </a:spcBef>
              <a:buNone/>
            </a:pPr>
            <a:r>
              <a:t/>
            </a:r>
            <a:endParaRPr sz="6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b="1" lang="en-US" sz="1600">
                <a:solidFill>
                  <a:schemeClr val="dk1"/>
                </a:solidFill>
                <a:latin typeface="Cutive"/>
                <a:ea typeface="Cutive"/>
                <a:cs typeface="Cutive"/>
                <a:sym typeface="Cutive"/>
              </a:rPr>
              <a:t>Become the main character, living through the drama of the story.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pic>
        <p:nvPicPr>
          <p:cNvPr id="94" name="Shape 94"/>
          <p:cNvPicPr preferRelativeResize="0"/>
          <p:nvPr/>
        </p:nvPicPr>
        <p:blipFill rotWithShape="1">
          <a:blip r:embed="rId3">
            <a:alphaModFix/>
          </a:blip>
          <a:srcRect b="0" l="0" r="0" t="0"/>
          <a:stretch/>
        </p:blipFill>
        <p:spPr>
          <a:xfrm>
            <a:off x="0" y="0"/>
            <a:ext cx="9144000" cy="6858000"/>
          </a:xfrm>
          <a:prstGeom prst="rect">
            <a:avLst/>
          </a:prstGeom>
          <a:solidFill>
            <a:schemeClr val="lt1"/>
          </a:solidFill>
          <a:ln>
            <a:noFill/>
          </a:ln>
        </p:spPr>
      </p:pic>
      <p:sp>
        <p:nvSpPr>
          <p:cNvPr id="95" name="Shape 95"/>
          <p:cNvSpPr txBox="1"/>
          <p:nvPr/>
        </p:nvSpPr>
        <p:spPr>
          <a:xfrm>
            <a:off x="3697357" y="106017"/>
            <a:ext cx="8494643" cy="4401204"/>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4000">
              <a:solidFill>
                <a:srgbClr val="FE3243"/>
              </a:solidFill>
              <a:latin typeface="Short Stack"/>
              <a:ea typeface="Short Stack"/>
              <a:cs typeface="Short Stack"/>
              <a:sym typeface="Short Stack"/>
            </a:endParaRPr>
          </a:p>
          <a:p>
            <a:pPr indent="0" lvl="0" marL="0" marR="0" rtl="0" algn="l">
              <a:spcBef>
                <a:spcPts val="0"/>
              </a:spcBef>
              <a:buNone/>
            </a:pPr>
            <a:r>
              <a:t/>
            </a:r>
            <a:endParaRPr sz="4000">
              <a:solidFill>
                <a:srgbClr val="FE3243"/>
              </a:solidFill>
              <a:latin typeface="Short Stack"/>
              <a:ea typeface="Short Stack"/>
              <a:cs typeface="Short Stack"/>
              <a:sym typeface="Short Stack"/>
            </a:endParaRP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SESSION 6: FROM </a:t>
            </a:r>
            <a:r>
              <a:rPr lang="en-US" sz="4000">
                <a:solidFill>
                  <a:srgbClr val="FE3243"/>
                </a:solidFill>
                <a:latin typeface="Fredericka the Great"/>
                <a:ea typeface="Fredericka the Great"/>
                <a:cs typeface="Fredericka the Great"/>
                <a:sym typeface="Fredericka the Great"/>
              </a:rPr>
              <a:t>2-D</a:t>
            </a:r>
            <a:r>
              <a:rPr lang="en-US" sz="4000">
                <a:solidFill>
                  <a:srgbClr val="FE3243"/>
                </a:solidFill>
                <a:latin typeface="Fredericka the Great"/>
                <a:ea typeface="Fredericka the Great"/>
                <a:cs typeface="Fredericka the Great"/>
                <a:sym typeface="Fredericka the Great"/>
              </a:rPr>
              <a:t> TO 3-D</a:t>
            </a:r>
          </a:p>
          <a:p>
            <a:pPr indent="0" lvl="0" marL="0" marR="0" rtl="0" algn="l">
              <a:spcBef>
                <a:spcPts val="0"/>
              </a:spcBef>
              <a:buNone/>
            </a:pPr>
            <a:r>
              <a:t/>
            </a:r>
            <a:endParaRPr sz="4000">
              <a:solidFill>
                <a:srgbClr val="FE3243"/>
              </a:solidFill>
              <a:latin typeface="Fredericka the Great"/>
              <a:ea typeface="Fredericka the Great"/>
              <a:cs typeface="Fredericka the Great"/>
              <a:sym typeface="Fredericka the Great"/>
            </a:endParaRP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Planning and Writing Scenes by Including Evidence.</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E3243">
            <a:alpha val="78823"/>
          </a:srgbClr>
        </a:solidFill>
      </p:bgPr>
    </p:bg>
    <p:spTree>
      <p:nvGrpSpPr>
        <p:cNvPr id="220" name="Shape 220"/>
        <p:cNvGrpSpPr/>
        <p:nvPr/>
      </p:nvGrpSpPr>
      <p:grpSpPr>
        <a:xfrm>
          <a:off x="0" y="0"/>
          <a:ext cx="0" cy="0"/>
          <a:chOff x="0" y="0"/>
          <a:chExt cx="0" cy="0"/>
        </a:xfrm>
      </p:grpSpPr>
      <p:sp>
        <p:nvSpPr>
          <p:cNvPr id="221" name="Shape 221"/>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lt1"/>
              </a:buClr>
              <a:buSzPct val="25000"/>
              <a:buFont typeface="Arial"/>
              <a:buNone/>
            </a:pPr>
            <a:r>
              <a:rPr b="1" i="0" lang="en-US" sz="4000" u="none" cap="none" strike="noStrike">
                <a:solidFill>
                  <a:schemeClr val="lt1"/>
                </a:solidFill>
                <a:latin typeface="Fredericka the Great"/>
                <a:ea typeface="Fredericka the Great"/>
                <a:cs typeface="Fredericka the Great"/>
                <a:sym typeface="Fredericka the Great"/>
              </a:rPr>
              <a:t>“When I finish [reading</a:t>
            </a:r>
            <a:r>
              <a:rPr b="1" i="1" lang="en-US" sz="4000" u="none" cap="none" strike="noStrike">
                <a:solidFill>
                  <a:schemeClr val="lt1"/>
                </a:solidFill>
                <a:latin typeface="Fredericka the Great"/>
                <a:ea typeface="Fredericka the Great"/>
                <a:cs typeface="Fredericka the Great"/>
                <a:sym typeface="Fredericka the Great"/>
              </a:rPr>
              <a:t>] a story or novel, I may be pleased, I may even be impressed, but somewhere in the back of my mind I’m thinking, ‘I can do that’.”</a:t>
            </a:r>
          </a:p>
          <a:p>
            <a:pPr indent="0" lvl="0" marL="0" marR="0" rtl="0" algn="l">
              <a:lnSpc>
                <a:spcPct val="90000"/>
              </a:lnSpc>
              <a:spcBef>
                <a:spcPts val="1000"/>
              </a:spcBef>
              <a:buClr>
                <a:schemeClr val="lt1"/>
              </a:buClr>
              <a:buSzPct val="25000"/>
              <a:buFont typeface="Arial"/>
              <a:buNone/>
            </a:pPr>
            <a:r>
              <a:rPr b="1" i="1" lang="en-US" sz="4000" u="none" cap="none" strike="noStrike">
                <a:solidFill>
                  <a:schemeClr val="lt1"/>
                </a:solidFill>
                <a:latin typeface="Fredericka the Great"/>
                <a:ea typeface="Fredericka the Great"/>
                <a:cs typeface="Fredericka the Great"/>
                <a:sym typeface="Fredericka the Great"/>
              </a:rPr>
              <a:t>					-F. Paul Wilson</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E3243">
            <a:alpha val="63921"/>
          </a:srgbClr>
        </a:solidFill>
      </p:bgPr>
    </p:bg>
    <p:spTree>
      <p:nvGrpSpPr>
        <p:cNvPr id="225" name="Shape 225"/>
        <p:cNvGrpSpPr/>
        <p:nvPr/>
      </p:nvGrpSpPr>
      <p:grpSpPr>
        <a:xfrm>
          <a:off x="0" y="0"/>
          <a:ext cx="0" cy="0"/>
          <a:chOff x="0" y="0"/>
          <a:chExt cx="0" cy="0"/>
        </a:xfrm>
      </p:grpSpPr>
      <p:pic>
        <p:nvPicPr>
          <p:cNvPr id="226" name="Shape 226"/>
          <p:cNvPicPr preferRelativeResize="0"/>
          <p:nvPr>
            <p:ph idx="1" type="body"/>
          </p:nvPr>
        </p:nvPicPr>
        <p:blipFill rotWithShape="1">
          <a:blip r:embed="rId3">
            <a:alphaModFix/>
          </a:blip>
          <a:srcRect b="5822" l="6575" r="7109" t="5282"/>
          <a:stretch/>
        </p:blipFill>
        <p:spPr>
          <a:xfrm>
            <a:off x="3132666" y="0"/>
            <a:ext cx="5520267" cy="6895925"/>
          </a:xfrm>
          <a:prstGeom prst="rect">
            <a:avLst/>
          </a:prstGeom>
          <a:noFill/>
          <a:ln>
            <a:noFill/>
          </a:ln>
        </p:spPr>
      </p:pic>
      <p:sp>
        <p:nvSpPr>
          <p:cNvPr id="227" name="Shape 227"/>
          <p:cNvSpPr txBox="1"/>
          <p:nvPr/>
        </p:nvSpPr>
        <p:spPr>
          <a:xfrm>
            <a:off x="3192299" y="239186"/>
            <a:ext cx="5435599" cy="620169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500" u="sng">
                <a:solidFill>
                  <a:schemeClr val="dk1"/>
                </a:solidFill>
                <a:latin typeface="Cutive"/>
                <a:ea typeface="Cutive"/>
                <a:cs typeface="Cutive"/>
                <a:sym typeface="Cutive"/>
              </a:rPr>
              <a:t>HOW TO WRITE COMPELLING FICTION:</a:t>
            </a:r>
          </a:p>
          <a:p>
            <a:pPr indent="0" lvl="0" marL="0" marR="0" rtl="0" algn="ctr">
              <a:spcBef>
                <a:spcPts val="0"/>
              </a:spcBef>
              <a:buSzPct val="25000"/>
              <a:buNone/>
            </a:pPr>
            <a:r>
              <a:rPr lang="en-US" sz="1500" u="sng">
                <a:solidFill>
                  <a:schemeClr val="dk1"/>
                </a:solidFill>
                <a:latin typeface="Cutive"/>
                <a:ea typeface="Cutive"/>
                <a:cs typeface="Cutive"/>
                <a:sym typeface="Cutive"/>
              </a:rPr>
              <a:t> </a:t>
            </a:r>
          </a:p>
          <a:p>
            <a:pPr indent="-266700" lvl="0" marL="285750" marR="0" rtl="0" algn="l">
              <a:spcBef>
                <a:spcPts val="0"/>
              </a:spcBef>
              <a:buClr>
                <a:schemeClr val="dk1"/>
              </a:buClr>
              <a:buSzPct val="100000"/>
              <a:buFont typeface="Noto Sans Symbols"/>
              <a:buChar char="✓"/>
            </a:pPr>
            <a:r>
              <a:rPr lang="en-US" sz="1500">
                <a:solidFill>
                  <a:schemeClr val="dk1"/>
                </a:solidFill>
                <a:latin typeface="Cutive"/>
                <a:ea typeface="Cutive"/>
                <a:cs typeface="Cutive"/>
                <a:sym typeface="Cutive"/>
              </a:rPr>
              <a:t>Brainstorm a great story idea (small moments, places, events, issues, struggles, stories you wish existed).</a:t>
            </a:r>
          </a:p>
          <a:p>
            <a:pPr indent="-285750" lvl="0" marL="285750" marR="0" rtl="0" algn="l">
              <a:spcBef>
                <a:spcPts val="0"/>
              </a:spcBef>
              <a:buClr>
                <a:schemeClr val="dk1"/>
              </a:buClr>
              <a:buFont typeface="Noto Sans Symbols"/>
              <a:buNone/>
            </a:pPr>
            <a:r>
              <a:t/>
            </a:r>
            <a:endParaRPr sz="600">
              <a:solidFill>
                <a:schemeClr val="dk1"/>
              </a:solidFill>
              <a:latin typeface="Cutive"/>
              <a:ea typeface="Cutive"/>
              <a:cs typeface="Cutive"/>
              <a:sym typeface="Cutive"/>
            </a:endParaRPr>
          </a:p>
          <a:p>
            <a:pPr indent="-260350" lvl="0" marL="285750" marR="0" rtl="0" algn="l">
              <a:spcBef>
                <a:spcPts val="0"/>
              </a:spcBef>
              <a:buClr>
                <a:schemeClr val="dk1"/>
              </a:buClr>
              <a:buSzPct val="100000"/>
              <a:buFont typeface="Noto Sans Symbols"/>
              <a:buChar char="✓"/>
            </a:pPr>
            <a:r>
              <a:rPr lang="en-US" sz="1500">
                <a:solidFill>
                  <a:schemeClr val="dk1"/>
                </a:solidFill>
                <a:latin typeface="Cutive"/>
                <a:ea typeface="Cutive"/>
                <a:cs typeface="Cutive"/>
                <a:sym typeface="Cutive"/>
              </a:rPr>
              <a:t>Make your characters come alive (traits, wants, struggles, attitude, relationships).</a:t>
            </a:r>
          </a:p>
          <a:p>
            <a:pPr indent="-285750" lvl="0" marL="285750" marR="0" rtl="0" algn="l">
              <a:spcBef>
                <a:spcPts val="0"/>
              </a:spcBef>
              <a:buClr>
                <a:schemeClr val="dk1"/>
              </a:buClr>
              <a:buFont typeface="Noto Sans Symbols"/>
              <a:buNone/>
            </a:pPr>
            <a:r>
              <a:t/>
            </a:r>
            <a:endParaRPr sz="6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500">
                <a:solidFill>
                  <a:schemeClr val="dk1"/>
                </a:solidFill>
                <a:latin typeface="Cutive"/>
                <a:ea typeface="Cutive"/>
                <a:cs typeface="Cutive"/>
                <a:sym typeface="Cutive"/>
              </a:rPr>
              <a:t>Test-drive your character in scenes (envision and write actions, feelings, dialogue, setting, point of view).</a:t>
            </a:r>
          </a:p>
          <a:p>
            <a:pPr indent="-285750" lvl="0" marL="285750" marR="0" rtl="0" algn="l">
              <a:spcBef>
                <a:spcPts val="0"/>
              </a:spcBef>
              <a:buClr>
                <a:schemeClr val="dk1"/>
              </a:buClr>
              <a:buFont typeface="Noto Sans Symbols"/>
              <a:buNone/>
            </a:pPr>
            <a:r>
              <a:t/>
            </a:r>
            <a:endParaRPr sz="15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500">
                <a:solidFill>
                  <a:schemeClr val="dk1"/>
                </a:solidFill>
                <a:latin typeface="Cutive"/>
                <a:ea typeface="Cutive"/>
                <a:cs typeface="Cutive"/>
                <a:sym typeface="Cutive"/>
              </a:rPr>
              <a:t>Plot several versions of your story, aiming to intensify the problem (use arcs, timelines and storyboards).</a:t>
            </a:r>
          </a:p>
          <a:p>
            <a:pPr indent="-285750" lvl="0" marL="285750" marR="0" rtl="0" algn="l">
              <a:spcBef>
                <a:spcPts val="0"/>
              </a:spcBef>
              <a:buClr>
                <a:schemeClr val="dk1"/>
              </a:buClr>
              <a:buFont typeface="Noto Sans Symbols"/>
              <a:buNone/>
            </a:pPr>
            <a:r>
              <a:t/>
            </a:r>
            <a:endParaRPr sz="8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500">
                <a:solidFill>
                  <a:schemeClr val="dk1"/>
                </a:solidFill>
                <a:latin typeface="Cutive"/>
                <a:ea typeface="Cutive"/>
                <a:cs typeface="Cutive"/>
                <a:sym typeface="Cutive"/>
              </a:rPr>
              <a:t>Draft a 3-D story (story-tell bit-by-bit, include evidence of your characters’ actions, thought and feelings. </a:t>
            </a:r>
          </a:p>
          <a:p>
            <a:pPr indent="-285750" lvl="0" marL="285750" marR="0" rtl="0" algn="l">
              <a:spcBef>
                <a:spcPts val="0"/>
              </a:spcBef>
              <a:buClr>
                <a:schemeClr val="dk1"/>
              </a:buClr>
              <a:buFont typeface="Noto Sans Symbols"/>
              <a:buNone/>
            </a:pPr>
            <a:r>
              <a:t/>
            </a:r>
            <a:endParaRPr sz="15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500">
                <a:solidFill>
                  <a:schemeClr val="dk1"/>
                </a:solidFill>
                <a:latin typeface="Cutive"/>
                <a:ea typeface="Cutive"/>
                <a:cs typeface="Cutive"/>
                <a:sym typeface="Cutive"/>
              </a:rPr>
              <a:t>Manage space and time (Use summary to quickly move and transitional words and phrases to change time and place).</a:t>
            </a:r>
          </a:p>
          <a:p>
            <a:pPr indent="-285750" lvl="0" marL="285750" marR="0" rtl="0" algn="l">
              <a:spcBef>
                <a:spcPts val="0"/>
              </a:spcBef>
              <a:buClr>
                <a:schemeClr val="dk1"/>
              </a:buClr>
              <a:buFont typeface="Noto Sans Symbols"/>
              <a:buNone/>
            </a:pPr>
            <a:r>
              <a:t/>
            </a:r>
            <a:endParaRPr sz="15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500">
                <a:solidFill>
                  <a:schemeClr val="dk1"/>
                </a:solidFill>
                <a:latin typeface="Cutive"/>
                <a:ea typeface="Cutive"/>
                <a:cs typeface="Cutive"/>
                <a:sym typeface="Cutive"/>
              </a:rPr>
              <a:t>Become the main character, living through the drama of the story. </a:t>
            </a:r>
          </a:p>
          <a:p>
            <a:pPr indent="-285750" lvl="0" marL="285750" marR="0" rtl="0" algn="l">
              <a:spcBef>
                <a:spcPts val="0"/>
              </a:spcBef>
              <a:buClr>
                <a:schemeClr val="dk1"/>
              </a:buClr>
              <a:buFont typeface="Noto Sans Symbols"/>
              <a:buNone/>
            </a:pPr>
            <a:r>
              <a:t/>
            </a:r>
            <a:endParaRPr sz="15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500">
                <a:solidFill>
                  <a:schemeClr val="dk1"/>
                </a:solidFill>
                <a:latin typeface="Cutive"/>
                <a:ea typeface="Cutive"/>
                <a:cs typeface="Cutive"/>
                <a:sym typeface="Cutive"/>
              </a:rPr>
              <a:t>Use paragraphs wisely to move in place and time, to highlight dramatic effect.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pic>
        <p:nvPicPr>
          <p:cNvPr id="232" name="Shape 232"/>
          <p:cNvPicPr preferRelativeResize="0"/>
          <p:nvPr/>
        </p:nvPicPr>
        <p:blipFill rotWithShape="1">
          <a:blip r:embed="rId3">
            <a:alphaModFix/>
          </a:blip>
          <a:srcRect b="0" l="0" r="0" t="0"/>
          <a:stretch/>
        </p:blipFill>
        <p:spPr>
          <a:xfrm>
            <a:off x="0" y="106017"/>
            <a:ext cx="9144000" cy="6858000"/>
          </a:xfrm>
          <a:prstGeom prst="rect">
            <a:avLst/>
          </a:prstGeom>
          <a:solidFill>
            <a:schemeClr val="lt1"/>
          </a:solidFill>
          <a:ln>
            <a:noFill/>
          </a:ln>
        </p:spPr>
      </p:pic>
      <p:sp>
        <p:nvSpPr>
          <p:cNvPr id="233" name="Shape 233"/>
          <p:cNvSpPr txBox="1"/>
          <p:nvPr/>
        </p:nvSpPr>
        <p:spPr>
          <a:xfrm>
            <a:off x="3697357" y="106017"/>
            <a:ext cx="8362121" cy="4401204"/>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4000">
              <a:solidFill>
                <a:schemeClr val="dk1"/>
              </a:solidFill>
              <a:latin typeface="Short Stack"/>
              <a:ea typeface="Short Stack"/>
              <a:cs typeface="Short Stack"/>
              <a:sym typeface="Short Stack"/>
            </a:endParaRPr>
          </a:p>
          <a:p>
            <a:pPr indent="0" lvl="0" marL="0" marR="0" rtl="0" algn="l">
              <a:spcBef>
                <a:spcPts val="0"/>
              </a:spcBef>
              <a:buNone/>
            </a:pPr>
            <a:r>
              <a:t/>
            </a:r>
            <a:endParaRPr sz="4000">
              <a:solidFill>
                <a:srgbClr val="FE3243"/>
              </a:solidFill>
              <a:latin typeface="Short Stack"/>
              <a:ea typeface="Short Stack"/>
              <a:cs typeface="Short Stack"/>
              <a:sym typeface="Short Stack"/>
            </a:endParaRP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UNIT ONE: NARRATIVE</a:t>
            </a:r>
          </a:p>
          <a:p>
            <a:pPr indent="0" lvl="0" marL="0" marR="0" rtl="0" algn="l">
              <a:spcBef>
                <a:spcPts val="0"/>
              </a:spcBef>
              <a:buNone/>
            </a:pPr>
            <a:r>
              <a:t/>
            </a:r>
            <a:endParaRPr sz="4000">
              <a:solidFill>
                <a:srgbClr val="FE3243"/>
              </a:solidFill>
              <a:latin typeface="Fredericka the Great"/>
              <a:ea typeface="Fredericka the Great"/>
              <a:cs typeface="Fredericka the Great"/>
              <a:sym typeface="Fredericka the Great"/>
            </a:endParaRP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BEND TWO: DRAFTING AND REVISING WITH AN EYE TOWARD MEANING</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pic>
        <p:nvPicPr>
          <p:cNvPr id="238" name="Shape 238"/>
          <p:cNvPicPr preferRelativeResize="0"/>
          <p:nvPr/>
        </p:nvPicPr>
        <p:blipFill rotWithShape="1">
          <a:blip r:embed="rId3">
            <a:alphaModFix/>
          </a:blip>
          <a:srcRect b="0" l="0" r="0" t="0"/>
          <a:stretch/>
        </p:blipFill>
        <p:spPr>
          <a:xfrm>
            <a:off x="0" y="0"/>
            <a:ext cx="9144000" cy="6858000"/>
          </a:xfrm>
          <a:prstGeom prst="rect">
            <a:avLst/>
          </a:prstGeom>
          <a:solidFill>
            <a:schemeClr val="lt1"/>
          </a:solidFill>
          <a:ln>
            <a:noFill/>
          </a:ln>
        </p:spPr>
      </p:pic>
      <p:sp>
        <p:nvSpPr>
          <p:cNvPr id="239" name="Shape 239"/>
          <p:cNvSpPr txBox="1"/>
          <p:nvPr/>
        </p:nvSpPr>
        <p:spPr>
          <a:xfrm>
            <a:off x="3697357" y="106017"/>
            <a:ext cx="8494643" cy="378565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4000">
              <a:solidFill>
                <a:srgbClr val="FE3243"/>
              </a:solidFill>
              <a:latin typeface="Short Stack"/>
              <a:ea typeface="Short Stack"/>
              <a:cs typeface="Short Stack"/>
              <a:sym typeface="Short Stack"/>
            </a:endParaRPr>
          </a:p>
          <a:p>
            <a:pPr indent="0" lvl="0" marL="0" marR="0" rtl="0" algn="l">
              <a:spcBef>
                <a:spcPts val="0"/>
              </a:spcBef>
              <a:buNone/>
            </a:pPr>
            <a:r>
              <a:t/>
            </a:r>
            <a:endParaRPr sz="4000">
              <a:solidFill>
                <a:srgbClr val="FE3243"/>
              </a:solidFill>
              <a:latin typeface="Short Stack"/>
              <a:ea typeface="Short Stack"/>
              <a:cs typeface="Short Stack"/>
              <a:sym typeface="Short Stack"/>
            </a:endParaRP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SESSION 8:</a:t>
            </a:r>
          </a:p>
          <a:p>
            <a:pPr indent="0" lvl="0" marL="0" marR="0" rtl="0" algn="l">
              <a:spcBef>
                <a:spcPts val="0"/>
              </a:spcBef>
              <a:buNone/>
            </a:pPr>
            <a:r>
              <a:t/>
            </a:r>
            <a:endParaRPr sz="4000">
              <a:solidFill>
                <a:srgbClr val="FE3243"/>
              </a:solidFill>
              <a:latin typeface="Fredericka the Great"/>
              <a:ea typeface="Fredericka the Great"/>
              <a:cs typeface="Fredericka the Great"/>
              <a:sym typeface="Fredericka the Great"/>
            </a:endParaRP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Studying Published Texts </a:t>
            </a: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To Write Leads</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Shape 244"/>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id="245" name="Shape 245"/>
          <p:cNvPicPr preferRelativeResize="0"/>
          <p:nvPr>
            <p:ph idx="1" type="body"/>
          </p:nvPr>
        </p:nvPicPr>
        <p:blipFill rotWithShape="1">
          <a:blip r:embed="rId3">
            <a:alphaModFix/>
          </a:blip>
          <a:srcRect b="0" l="0" r="0" t="0"/>
          <a:stretch/>
        </p:blipFill>
        <p:spPr>
          <a:xfrm>
            <a:off x="0" y="0"/>
            <a:ext cx="9183757" cy="6887818"/>
          </a:xfrm>
          <a:prstGeom prst="rect">
            <a:avLst/>
          </a:prstGeom>
          <a:noFill/>
          <a:ln>
            <a:noFill/>
          </a:ln>
        </p:spPr>
      </p:pic>
      <p:sp>
        <p:nvSpPr>
          <p:cNvPr id="246" name="Shape 246"/>
          <p:cNvSpPr txBox="1"/>
          <p:nvPr/>
        </p:nvSpPr>
        <p:spPr>
          <a:xfrm>
            <a:off x="3101008" y="1942306"/>
            <a:ext cx="9422296" cy="126188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4000">
                <a:solidFill>
                  <a:srgbClr val="FE3243"/>
                </a:solidFill>
                <a:latin typeface="Fredericka the Great"/>
                <a:ea typeface="Fredericka the Great"/>
                <a:cs typeface="Fredericka the Great"/>
                <a:sym typeface="Fredericka the Great"/>
              </a:rPr>
              <a:t>Read each other’s drafts! </a:t>
            </a:r>
          </a:p>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SzPct val="25000"/>
              <a:buNone/>
            </a:pPr>
            <a:r>
              <a:rPr lang="en-US" sz="1800">
                <a:solidFill>
                  <a:schemeClr val="dk1"/>
                </a:solidFill>
                <a:latin typeface="Calibri"/>
                <a:ea typeface="Calibri"/>
                <a:cs typeface="Calibri"/>
                <a:sym typeface="Calibri"/>
              </a:rPr>
              <a:t> </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Shape 251"/>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id="252" name="Shape 252"/>
          <p:cNvPicPr preferRelativeResize="0"/>
          <p:nvPr>
            <p:ph idx="1" type="body"/>
          </p:nvPr>
        </p:nvPicPr>
        <p:blipFill rotWithShape="1">
          <a:blip r:embed="rId3">
            <a:alphaModFix/>
          </a:blip>
          <a:srcRect b="0" l="0" r="0" t="0"/>
          <a:stretch/>
        </p:blipFill>
        <p:spPr>
          <a:xfrm>
            <a:off x="0" y="-13252"/>
            <a:ext cx="9195673" cy="6896756"/>
          </a:xfrm>
          <a:prstGeom prst="rect">
            <a:avLst/>
          </a:prstGeom>
          <a:noFill/>
          <a:ln>
            <a:noFill/>
          </a:ln>
        </p:spPr>
      </p:pic>
      <p:sp>
        <p:nvSpPr>
          <p:cNvPr id="253" name="Shape 253"/>
          <p:cNvSpPr txBox="1"/>
          <p:nvPr/>
        </p:nvSpPr>
        <p:spPr>
          <a:xfrm>
            <a:off x="1286932" y="365125"/>
            <a:ext cx="7976473" cy="470898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2200">
                <a:solidFill>
                  <a:schemeClr val="lt1"/>
                </a:solidFill>
                <a:latin typeface="Fredericka the Great"/>
                <a:ea typeface="Fredericka the Great"/>
                <a:cs typeface="Fredericka the Great"/>
                <a:sym typeface="Fredericka the Great"/>
              </a:rPr>
              <a:t>TODAY I WANT TO TEACH YOU THAT:</a:t>
            </a:r>
          </a:p>
          <a:p>
            <a:pPr indent="0" lvl="0" marL="0" marR="0" rtl="0" algn="l">
              <a:spcBef>
                <a:spcPts val="0"/>
              </a:spcBef>
              <a:buNone/>
            </a:pPr>
            <a:r>
              <a:t/>
            </a:r>
            <a:endParaRPr sz="2200">
              <a:solidFill>
                <a:schemeClr val="lt1"/>
              </a:solidFill>
              <a:latin typeface="Short Stack"/>
              <a:ea typeface="Short Stack"/>
              <a:cs typeface="Short Stack"/>
              <a:sym typeface="Short Stack"/>
            </a:endParaRPr>
          </a:p>
          <a:p>
            <a:pPr indent="0" lvl="0" marL="0" marR="0" rtl="0" algn="l">
              <a:spcBef>
                <a:spcPts val="0"/>
              </a:spcBef>
              <a:buNone/>
            </a:pPr>
            <a:r>
              <a:t/>
            </a:r>
            <a:endParaRPr sz="2200">
              <a:solidFill>
                <a:schemeClr val="lt1"/>
              </a:solidFill>
              <a:latin typeface="Short Stack"/>
              <a:ea typeface="Short Stack"/>
              <a:cs typeface="Short Stack"/>
              <a:sym typeface="Short Stack"/>
            </a:endParaRPr>
          </a:p>
          <a:p>
            <a:pPr indent="0" lvl="0" marL="0" marR="0" rtl="0" algn="l">
              <a:spcBef>
                <a:spcPts val="0"/>
              </a:spcBef>
              <a:buSzPct val="25000"/>
              <a:buNone/>
            </a:pPr>
            <a:r>
              <a:rPr b="1" lang="en-US" sz="4400">
                <a:solidFill>
                  <a:schemeClr val="lt1"/>
                </a:solidFill>
                <a:latin typeface="Bubblegum Sans"/>
                <a:ea typeface="Bubblegum Sans"/>
                <a:cs typeface="Bubblegum Sans"/>
                <a:sym typeface="Bubblegum Sans"/>
              </a:rPr>
              <a:t>J</a:t>
            </a:r>
            <a:r>
              <a:rPr b="1" lang="en-US" sz="3500">
                <a:solidFill>
                  <a:schemeClr val="lt1"/>
                </a:solidFill>
                <a:latin typeface="Bubblegum Sans"/>
                <a:ea typeface="Bubblegum Sans"/>
                <a:cs typeface="Bubblegum Sans"/>
                <a:sym typeface="Bubblegum Sans"/>
              </a:rPr>
              <a:t>ust when writers are most fired up to – when they have just written their lead-they force themselves to pause. They review what they’ve written, and they revise it. They revise the lead because by doing so, they revise their entire story. </a:t>
            </a:r>
          </a:p>
          <a:p>
            <a:pPr indent="0" lvl="0" marL="0" marR="0" rtl="0" algn="l">
              <a:spcBef>
                <a:spcPts val="0"/>
              </a:spcBef>
              <a:buSzPct val="25000"/>
              <a:buNone/>
            </a:pPr>
            <a:r>
              <a:rPr b="1" lang="en-US" sz="3500">
                <a:solidFill>
                  <a:schemeClr val="lt1"/>
                </a:solidFill>
                <a:latin typeface="Bubblegum Sans"/>
                <a:ea typeface="Bubblegum Sans"/>
                <a:cs typeface="Bubblegum Sans"/>
                <a:sym typeface="Bubblegum Sans"/>
              </a:rPr>
              <a:t>Sometimes they do this with the help of a pro. </a:t>
            </a:r>
          </a:p>
          <a:p>
            <a:pPr indent="0" lvl="0" marL="0" marR="0" rtl="0" algn="l">
              <a:spcBef>
                <a:spcPts val="0"/>
              </a:spcBef>
              <a:buNone/>
            </a:pPr>
            <a:r>
              <a:t/>
            </a:r>
            <a:endParaRPr b="1" sz="1800">
              <a:solidFill>
                <a:schemeClr val="dk1"/>
              </a:solidFill>
              <a:latin typeface="Cutive"/>
              <a:ea typeface="Cutive"/>
              <a:cs typeface="Cutive"/>
              <a:sym typeface="Cutive"/>
            </a:endParaRPr>
          </a:p>
          <a:p>
            <a:pPr indent="0" lvl="0" marL="0" marR="0" rtl="0" algn="l">
              <a:spcBef>
                <a:spcPts val="0"/>
              </a:spcBef>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id="259" name="Shape 259"/>
          <p:cNvPicPr preferRelativeResize="0"/>
          <p:nvPr>
            <p:ph idx="1" type="body"/>
          </p:nvPr>
        </p:nvPicPr>
        <p:blipFill rotWithShape="1">
          <a:blip r:embed="rId3">
            <a:alphaModFix/>
          </a:blip>
          <a:srcRect b="0" l="0" r="0" t="0"/>
          <a:stretch/>
        </p:blipFill>
        <p:spPr>
          <a:xfrm>
            <a:off x="0" y="-29817"/>
            <a:ext cx="9183757" cy="6887818"/>
          </a:xfrm>
          <a:prstGeom prst="rect">
            <a:avLst/>
          </a:prstGeom>
          <a:noFill/>
          <a:ln>
            <a:noFill/>
          </a:ln>
        </p:spPr>
      </p:pic>
      <p:sp>
        <p:nvSpPr>
          <p:cNvPr id="260" name="Shape 260"/>
          <p:cNvSpPr txBox="1"/>
          <p:nvPr/>
        </p:nvSpPr>
        <p:spPr>
          <a:xfrm>
            <a:off x="1384851" y="0"/>
            <a:ext cx="9422296" cy="249299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4000">
                <a:solidFill>
                  <a:srgbClr val="FE3243"/>
                </a:solidFill>
                <a:latin typeface="Fredericka the Great"/>
                <a:ea typeface="Fredericka the Great"/>
                <a:cs typeface="Fredericka the Great"/>
                <a:sym typeface="Fredericka the Great"/>
              </a:rPr>
              <a:t>How to create a great lead?</a:t>
            </a:r>
          </a:p>
          <a:p>
            <a:pPr indent="0" lvl="0" marL="0" marR="0" rtl="0" algn="l">
              <a:spcBef>
                <a:spcPts val="0"/>
              </a:spcBef>
              <a:buNone/>
            </a:pPr>
            <a:r>
              <a:t/>
            </a:r>
            <a:endParaRPr sz="4000">
              <a:solidFill>
                <a:srgbClr val="FE3243"/>
              </a:solidFill>
              <a:latin typeface="Short Stack"/>
              <a:ea typeface="Short Stack"/>
              <a:cs typeface="Short Stack"/>
              <a:sym typeface="Short Stack"/>
            </a:endParaRPr>
          </a:p>
          <a:p>
            <a:pPr indent="0" lvl="0" marL="0" marR="0" rtl="0" algn="l">
              <a:spcBef>
                <a:spcPts val="0"/>
              </a:spcBef>
              <a:buNone/>
            </a:pPr>
            <a:r>
              <a:t/>
            </a:r>
            <a:endParaRPr sz="4000">
              <a:solidFill>
                <a:srgbClr val="FE3243"/>
              </a:solidFill>
              <a:latin typeface="Short Stack"/>
              <a:ea typeface="Short Stack"/>
              <a:cs typeface="Short Stack"/>
              <a:sym typeface="Short Stack"/>
            </a:endParaRPr>
          </a:p>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SzPct val="25000"/>
              <a:buNone/>
            </a:pPr>
            <a:r>
              <a:rPr lang="en-US" sz="1800">
                <a:solidFill>
                  <a:schemeClr val="dk1"/>
                </a:solidFill>
                <a:latin typeface="Calibri"/>
                <a:ea typeface="Calibri"/>
                <a:cs typeface="Calibri"/>
                <a:sym typeface="Calibri"/>
              </a:rPr>
              <a:t> </a:t>
            </a:r>
          </a:p>
        </p:txBody>
      </p:sp>
      <p:pic>
        <p:nvPicPr>
          <p:cNvPr id="261" name="Shape 261"/>
          <p:cNvPicPr preferRelativeResize="0"/>
          <p:nvPr/>
        </p:nvPicPr>
        <p:blipFill rotWithShape="1">
          <a:blip r:embed="rId4">
            <a:alphaModFix/>
          </a:blip>
          <a:srcRect b="0" l="0" r="0" t="0"/>
          <a:stretch/>
        </p:blipFill>
        <p:spPr>
          <a:xfrm>
            <a:off x="4012625" y="614452"/>
            <a:ext cx="3629638" cy="612501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Shape 267"/>
          <p:cNvSpPr txBox="1"/>
          <p:nvPr>
            <p:ph idx="1" type="body"/>
          </p:nvPr>
        </p:nvSpPr>
        <p:spPr>
          <a:xfrm>
            <a:off x="838200" y="1825625"/>
            <a:ext cx="10515600" cy="4351200"/>
          </a:xfrm>
          <a:prstGeom prst="rect">
            <a:avLst/>
          </a:prstGeom>
        </p:spPr>
        <p:txBody>
          <a:bodyPr anchorCtr="0" anchor="t" bIns="91425" lIns="91425" rIns="91425" tIns="91425">
            <a:noAutofit/>
          </a:bodyPr>
          <a:lstStyle/>
          <a:p>
            <a:pPr lvl="0">
              <a:spcBef>
                <a:spcPts val="0"/>
              </a:spcBef>
              <a:buNone/>
            </a:pPr>
            <a:r>
              <a:t/>
            </a:r>
            <a:endParaRPr/>
          </a:p>
        </p:txBody>
      </p:sp>
      <p:sp>
        <p:nvSpPr>
          <p:cNvPr id="268" name="Shape 268"/>
          <p:cNvSpPr txBox="1"/>
          <p:nvPr/>
        </p:nvSpPr>
        <p:spPr>
          <a:xfrm>
            <a:off x="1676025" y="564375"/>
            <a:ext cx="9782400" cy="1141200"/>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id="269" name="Shape 269"/>
          <p:cNvPicPr preferRelativeResize="0"/>
          <p:nvPr/>
        </p:nvPicPr>
        <p:blipFill>
          <a:blip r:embed="rId3">
            <a:alphaModFix/>
          </a:blip>
          <a:stretch>
            <a:fillRect/>
          </a:stretch>
        </p:blipFill>
        <p:spPr>
          <a:xfrm>
            <a:off x="27" y="0"/>
            <a:ext cx="12192000" cy="6858000"/>
          </a:xfrm>
          <a:prstGeom prst="rect">
            <a:avLst/>
          </a:prstGeom>
          <a:noFill/>
          <a:ln>
            <a:noFill/>
          </a:ln>
        </p:spPr>
      </p:pic>
      <p:sp>
        <p:nvSpPr>
          <p:cNvPr id="270" name="Shape 270"/>
          <p:cNvSpPr txBox="1"/>
          <p:nvPr/>
        </p:nvSpPr>
        <p:spPr>
          <a:xfrm>
            <a:off x="0" y="0"/>
            <a:ext cx="12192000" cy="6105600"/>
          </a:xfrm>
          <a:prstGeom prst="rect">
            <a:avLst/>
          </a:prstGeom>
          <a:noFill/>
          <a:ln>
            <a:noFill/>
          </a:ln>
        </p:spPr>
        <p:txBody>
          <a:bodyPr anchorCtr="0" anchor="t" bIns="91425" lIns="91425" rIns="91425" tIns="91425">
            <a:noAutofit/>
          </a:bodyPr>
          <a:lstStyle/>
          <a:p>
            <a:pPr lvl="0" rtl="0">
              <a:lnSpc>
                <a:spcPct val="150000"/>
              </a:lnSpc>
              <a:spcBef>
                <a:spcPts val="0"/>
              </a:spcBef>
              <a:buNone/>
            </a:pPr>
            <a:r>
              <a:rPr b="1" lang="en-US" sz="1600">
                <a:latin typeface="Bitter"/>
                <a:ea typeface="Bitter"/>
                <a:cs typeface="Bitter"/>
                <a:sym typeface="Bitter"/>
              </a:rPr>
              <a:t>All I knew about Ashley before I went over there yesterday was that until this year she went to private school and now she sits next to me in math. But she asked me over and since I couldn’t think of a good no, I said OK. </a:t>
            </a:r>
          </a:p>
          <a:p>
            <a:pPr lvl="0" rtl="0">
              <a:lnSpc>
                <a:spcPct val="150000"/>
              </a:lnSpc>
              <a:spcBef>
                <a:spcPts val="0"/>
              </a:spcBef>
              <a:buNone/>
            </a:pPr>
            <a:r>
              <a:t/>
            </a:r>
            <a:endParaRPr b="1" sz="1600">
              <a:latin typeface="Bitter"/>
              <a:ea typeface="Bitter"/>
              <a:cs typeface="Bitter"/>
              <a:sym typeface="Bitter"/>
            </a:endParaRPr>
          </a:p>
          <a:p>
            <a:pPr lvl="0" rtl="0">
              <a:lnSpc>
                <a:spcPct val="150000"/>
              </a:lnSpc>
              <a:spcBef>
                <a:spcPts val="0"/>
              </a:spcBef>
              <a:buNone/>
            </a:pPr>
            <a:r>
              <a:rPr b="1" lang="en-US" sz="1600">
                <a:latin typeface="Bitter"/>
                <a:ea typeface="Bitter"/>
                <a:cs typeface="Bitter"/>
                <a:sym typeface="Bitter"/>
              </a:rPr>
              <a:t>Ashley lives near school, so we walked. We didn’t have a lot to talk about on the way, but she didn’t seem to mind. She was telling me that when she grows up she wants to be a veterinarian and a movie star, and travel all over the world very glamorously and live life to the hilt. She asked if I like to live life to the hilt. </a:t>
            </a:r>
          </a:p>
          <a:p>
            <a:pPr lvl="0" rtl="0">
              <a:lnSpc>
                <a:spcPct val="150000"/>
              </a:lnSpc>
              <a:spcBef>
                <a:spcPts val="0"/>
              </a:spcBef>
              <a:buNone/>
            </a:pPr>
            <a:r>
              <a:t/>
            </a:r>
            <a:endParaRPr b="1" sz="1600">
              <a:latin typeface="Bitter"/>
              <a:ea typeface="Bitter"/>
              <a:cs typeface="Bitter"/>
              <a:sym typeface="Bitter"/>
            </a:endParaRPr>
          </a:p>
          <a:p>
            <a:pPr lvl="0" rtl="0">
              <a:lnSpc>
                <a:spcPct val="150000"/>
              </a:lnSpc>
              <a:spcBef>
                <a:spcPts val="0"/>
              </a:spcBef>
              <a:buNone/>
            </a:pPr>
            <a:r>
              <a:rPr b="1" lang="en-US" sz="1600">
                <a:latin typeface="Bitter"/>
                <a:ea typeface="Bitter"/>
                <a:cs typeface="Bitter"/>
                <a:sym typeface="Bitter"/>
              </a:rPr>
              <a:t>“I mostly just hang around,” I admitted. </a:t>
            </a:r>
          </a:p>
          <a:p>
            <a:pPr lvl="0" rtl="0">
              <a:lnSpc>
                <a:spcPct val="150000"/>
              </a:lnSpc>
              <a:spcBef>
                <a:spcPts val="0"/>
              </a:spcBef>
              <a:buNone/>
            </a:pPr>
            <a:r>
              <a:t/>
            </a:r>
            <a:endParaRPr b="1" sz="1600">
              <a:latin typeface="Bitter"/>
              <a:ea typeface="Bitter"/>
              <a:cs typeface="Bitter"/>
              <a:sym typeface="Bitter"/>
            </a:endParaRPr>
          </a:p>
          <a:p>
            <a:pPr lvl="0" rtl="0">
              <a:lnSpc>
                <a:spcPct val="150000"/>
              </a:lnSpc>
              <a:spcBef>
                <a:spcPts val="0"/>
              </a:spcBef>
              <a:buNone/>
            </a:pPr>
            <a:r>
              <a:rPr b="1" lang="en-US" sz="1600">
                <a:latin typeface="Bitter"/>
                <a:ea typeface="Bitter"/>
                <a:cs typeface="Bitter"/>
                <a:sym typeface="Bitter"/>
              </a:rPr>
              <a:t>“But when you get older, and you can do anything,” she whispered, as we began climbing the steep steps up to her huge stone house. “What do you like to imagine?” </a:t>
            </a:r>
          </a:p>
          <a:p>
            <a:pPr lvl="0" rtl="0">
              <a:lnSpc>
                <a:spcPct val="150000"/>
              </a:lnSpc>
              <a:spcBef>
                <a:spcPts val="0"/>
              </a:spcBef>
              <a:buNone/>
            </a:pPr>
            <a:r>
              <a:t/>
            </a:r>
            <a:endParaRPr b="1" sz="1600">
              <a:latin typeface="Bitter"/>
              <a:ea typeface="Bitter"/>
              <a:cs typeface="Bitter"/>
              <a:sym typeface="Bitter"/>
            </a:endParaRPr>
          </a:p>
          <a:p>
            <a:pPr lvl="0" rtl="0">
              <a:lnSpc>
                <a:spcPct val="150000"/>
              </a:lnSpc>
              <a:spcBef>
                <a:spcPts val="0"/>
              </a:spcBef>
              <a:buNone/>
            </a:pPr>
            <a:r>
              <a:rPr b="1" lang="en-US" sz="1600">
                <a:latin typeface="Bitter"/>
                <a:ea typeface="Bitter"/>
                <a:cs typeface="Bitter"/>
                <a:sym typeface="Bitter"/>
              </a:rPr>
              <a:t>I was a little winded from the steps, so I just shrugged. </a:t>
            </a:r>
          </a:p>
          <a:p>
            <a:pPr lvl="0" rtl="0">
              <a:lnSpc>
                <a:spcPct val="150000"/>
              </a:lnSpc>
              <a:spcBef>
                <a:spcPts val="0"/>
              </a:spcBef>
              <a:buNone/>
            </a:pPr>
            <a:r>
              <a:t/>
            </a:r>
            <a:endParaRPr b="1" sz="1600">
              <a:latin typeface="Bitter"/>
              <a:ea typeface="Bitter"/>
              <a:cs typeface="Bitter"/>
              <a:sym typeface="Bitter"/>
            </a:endParaRPr>
          </a:p>
          <a:p>
            <a:pPr lvl="0" rtl="0">
              <a:lnSpc>
                <a:spcPct val="150000"/>
              </a:lnSpc>
              <a:spcBef>
                <a:spcPts val="0"/>
              </a:spcBef>
              <a:buNone/>
            </a:pPr>
            <a:r>
              <a:rPr b="1" lang="en-US" sz="1600">
                <a:latin typeface="Bitter"/>
                <a:ea typeface="Bitter"/>
                <a:cs typeface="Bitter"/>
                <a:sym typeface="Bitter"/>
              </a:rPr>
              <a:t>“Like, I am constantly imagining I can fly,” said Ashley, spreading her arms wide. “Do you ever imagine you’re flying?” </a:t>
            </a:r>
          </a:p>
          <a:p>
            <a:pPr lvl="0" rtl="0">
              <a:lnSpc>
                <a:spcPct val="150000"/>
              </a:lnSpc>
              <a:spcBef>
                <a:spcPts val="0"/>
              </a:spcBef>
              <a:buNone/>
            </a:pPr>
            <a:r>
              <a:t/>
            </a:r>
            <a:endParaRPr b="1" sz="1600">
              <a:latin typeface="Bitter"/>
              <a:ea typeface="Bitter"/>
              <a:cs typeface="Bitter"/>
              <a:sym typeface="Bitter"/>
            </a:endParaRPr>
          </a:p>
          <a:p>
            <a:pPr lvl="0">
              <a:lnSpc>
                <a:spcPct val="150000"/>
              </a:lnSpc>
              <a:spcBef>
                <a:spcPts val="0"/>
              </a:spcBef>
              <a:buNone/>
            </a:pPr>
            <a:r>
              <a:rPr b="1" lang="en-US" sz="1600">
                <a:latin typeface="Bitter"/>
                <a:ea typeface="Bitter"/>
                <a:cs typeface="Bitter"/>
                <a:sym typeface="Bitter"/>
              </a:rPr>
              <a:t>I stopped for breath. “I sometimes imagine I’m in a bakery.”</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E3243">
            <a:alpha val="64705"/>
          </a:srgbClr>
        </a:solidFill>
      </p:bgPr>
    </p:bg>
    <p:spTree>
      <p:nvGrpSpPr>
        <p:cNvPr id="274" name="Shape 274"/>
        <p:cNvGrpSpPr/>
        <p:nvPr/>
      </p:nvGrpSpPr>
      <p:grpSpPr>
        <a:xfrm>
          <a:off x="0" y="0"/>
          <a:ext cx="0" cy="0"/>
          <a:chOff x="0" y="0"/>
          <a:chExt cx="0" cy="0"/>
        </a:xfrm>
      </p:grpSpPr>
      <p:pic>
        <p:nvPicPr>
          <p:cNvPr id="275" name="Shape 275"/>
          <p:cNvPicPr preferRelativeResize="0"/>
          <p:nvPr/>
        </p:nvPicPr>
        <p:blipFill>
          <a:blip r:embed="rId3">
            <a:alphaModFix/>
          </a:blip>
          <a:stretch>
            <a:fillRect/>
          </a:stretch>
        </p:blipFill>
        <p:spPr>
          <a:xfrm>
            <a:off x="27" y="0"/>
            <a:ext cx="12192000" cy="6858000"/>
          </a:xfrm>
          <a:prstGeom prst="rect">
            <a:avLst/>
          </a:prstGeom>
          <a:noFill/>
          <a:ln>
            <a:noFill/>
          </a:ln>
        </p:spPr>
      </p:pic>
      <p:pic>
        <p:nvPicPr>
          <p:cNvPr id="276" name="Shape 276"/>
          <p:cNvPicPr preferRelativeResize="0"/>
          <p:nvPr>
            <p:ph idx="1" type="body"/>
          </p:nvPr>
        </p:nvPicPr>
        <p:blipFill rotWithShape="1">
          <a:blip r:embed="rId4">
            <a:alphaModFix/>
          </a:blip>
          <a:srcRect b="5822" l="6575" r="7109" t="5282"/>
          <a:stretch/>
        </p:blipFill>
        <p:spPr>
          <a:xfrm>
            <a:off x="3132666" y="0"/>
            <a:ext cx="5520267" cy="6895925"/>
          </a:xfrm>
          <a:prstGeom prst="rect">
            <a:avLst/>
          </a:prstGeom>
          <a:noFill/>
          <a:ln>
            <a:noFill/>
          </a:ln>
        </p:spPr>
      </p:pic>
      <p:sp>
        <p:nvSpPr>
          <p:cNvPr id="277" name="Shape 277"/>
          <p:cNvSpPr txBox="1"/>
          <p:nvPr/>
        </p:nvSpPr>
        <p:spPr>
          <a:xfrm>
            <a:off x="3192299" y="239186"/>
            <a:ext cx="5435599" cy="6478697"/>
          </a:xfrm>
          <a:prstGeom prst="rect">
            <a:avLst/>
          </a:prstGeom>
          <a:noFill/>
          <a:ln>
            <a:noFill/>
          </a:ln>
        </p:spPr>
        <p:txBody>
          <a:bodyPr anchorCtr="0" anchor="t" bIns="45700" lIns="91425" rIns="91425" tIns="45700">
            <a:noAutofit/>
          </a:bodyPr>
          <a:lstStyle/>
          <a:p>
            <a:pPr indent="0" lvl="0" marL="0" marR="0" rtl="0" algn="ctr">
              <a:lnSpc>
                <a:spcPct val="150000"/>
              </a:lnSpc>
              <a:spcBef>
                <a:spcPts val="0"/>
              </a:spcBef>
              <a:buSzPct val="25000"/>
              <a:buNone/>
            </a:pPr>
            <a:r>
              <a:rPr lang="en-US" sz="2200" u="sng">
                <a:solidFill>
                  <a:schemeClr val="dk1"/>
                </a:solidFill>
                <a:latin typeface="Cutive"/>
                <a:ea typeface="Cutive"/>
                <a:cs typeface="Cutive"/>
                <a:sym typeface="Cutive"/>
              </a:rPr>
              <a:t>Techniques for Crafting Leads:</a:t>
            </a:r>
          </a:p>
          <a:p>
            <a:pPr lvl="0" marR="0" rtl="0" algn="l">
              <a:lnSpc>
                <a:spcPct val="150000"/>
              </a:lnSpc>
              <a:spcBef>
                <a:spcPts val="0"/>
              </a:spcBef>
              <a:buNone/>
            </a:pPr>
            <a:r>
              <a:t/>
            </a:r>
            <a:endParaRPr sz="1900">
              <a:solidFill>
                <a:schemeClr val="dk1"/>
              </a:solidFill>
              <a:latin typeface="Cutive"/>
              <a:ea typeface="Cutive"/>
              <a:cs typeface="Cutive"/>
              <a:sym typeface="Cutive"/>
            </a:endParaRPr>
          </a:p>
          <a:p>
            <a:pPr indent="-323850" lvl="0" marL="342900" marR="0" rtl="0" algn="l">
              <a:lnSpc>
                <a:spcPct val="150000"/>
              </a:lnSpc>
              <a:spcBef>
                <a:spcPts val="0"/>
              </a:spcBef>
              <a:buClr>
                <a:schemeClr val="dk1"/>
              </a:buClr>
              <a:buSzPct val="100000"/>
              <a:buFont typeface="Cutive"/>
              <a:buChar char="✓"/>
            </a:pPr>
            <a:r>
              <a:rPr lang="en-US" sz="1900">
                <a:solidFill>
                  <a:schemeClr val="dk1"/>
                </a:solidFill>
                <a:latin typeface="Cutive"/>
                <a:ea typeface="Cutive"/>
                <a:cs typeface="Cutive"/>
                <a:sym typeface="Cutive"/>
              </a:rPr>
              <a:t>Some stories begin with a small action set against the backdrop of a setting.</a:t>
            </a:r>
          </a:p>
          <a:p>
            <a:pPr indent="-323850" lvl="0" marL="342900" marR="0" rtl="0" algn="l">
              <a:lnSpc>
                <a:spcPct val="150000"/>
              </a:lnSpc>
              <a:spcBef>
                <a:spcPts val="0"/>
              </a:spcBef>
              <a:buClr>
                <a:schemeClr val="dk1"/>
              </a:buClr>
              <a:buSzPct val="100000"/>
              <a:buFont typeface="Cutive"/>
              <a:buChar char="✓"/>
            </a:pPr>
            <a:r>
              <a:rPr lang="en-US" sz="1900">
                <a:solidFill>
                  <a:schemeClr val="dk1"/>
                </a:solidFill>
                <a:latin typeface="Cutive"/>
                <a:ea typeface="Cutive"/>
                <a:cs typeface="Cutive"/>
                <a:sym typeface="Cutive"/>
              </a:rPr>
              <a:t>Some stories begin by conveying mood, only afterward does the sequence of actions begin.</a:t>
            </a:r>
          </a:p>
          <a:p>
            <a:pPr indent="-323850" lvl="0" marL="342900" marR="0" rtl="0" algn="l">
              <a:lnSpc>
                <a:spcPct val="150000"/>
              </a:lnSpc>
              <a:spcBef>
                <a:spcPts val="0"/>
              </a:spcBef>
              <a:buClr>
                <a:schemeClr val="dk1"/>
              </a:buClr>
              <a:buSzPct val="100000"/>
              <a:buFont typeface="Cutive"/>
              <a:buChar char="✓"/>
            </a:pPr>
            <a:r>
              <a:rPr lang="en-US" sz="1900">
                <a:solidFill>
                  <a:schemeClr val="dk1"/>
                </a:solidFill>
                <a:latin typeface="Cutive"/>
                <a:ea typeface="Cutive"/>
                <a:cs typeface="Cutive"/>
                <a:sym typeface="Cutive"/>
              </a:rPr>
              <a:t>Some stories reveal time and space slowly, bit by bit as the character sees or moves in the setting.</a:t>
            </a:r>
          </a:p>
          <a:p>
            <a:pPr indent="-323850" lvl="0" marL="342900" marR="0" rtl="0" algn="l">
              <a:lnSpc>
                <a:spcPct val="150000"/>
              </a:lnSpc>
              <a:spcBef>
                <a:spcPts val="0"/>
              </a:spcBef>
              <a:buClr>
                <a:schemeClr val="dk1"/>
              </a:buClr>
              <a:buSzPct val="100000"/>
              <a:buFont typeface="Cutive"/>
              <a:buChar char="✓"/>
            </a:pPr>
            <a:r>
              <a:rPr lang="en-US" sz="1900">
                <a:solidFill>
                  <a:schemeClr val="dk1"/>
                </a:solidFill>
                <a:latin typeface="Cutive"/>
                <a:ea typeface="Cutive"/>
                <a:cs typeface="Cutive"/>
                <a:sym typeface="Cutive"/>
              </a:rPr>
              <a:t>Some stories foreshadow a central theme or idea by including a symbol, piece of dialogue or action. </a:t>
            </a:r>
          </a:p>
          <a:p>
            <a:pPr indent="-342900" lvl="0" marL="342900" marR="0" rtl="0" algn="l">
              <a:spcBef>
                <a:spcPts val="0"/>
              </a:spcBef>
              <a:buClr>
                <a:schemeClr val="dk1"/>
              </a:buClr>
              <a:buFont typeface="Noto Sans Symbols"/>
              <a:buNone/>
            </a:pPr>
            <a:r>
              <a:t/>
            </a:r>
            <a:endParaRPr sz="1900">
              <a:solidFill>
                <a:schemeClr val="dk1"/>
              </a:solidFill>
              <a:latin typeface="Cutive"/>
              <a:ea typeface="Cutive"/>
              <a:cs typeface="Cutive"/>
              <a:sym typeface="Cutiv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E3243">
            <a:alpha val="74901"/>
          </a:srgbClr>
        </a:solidFill>
      </p:bgPr>
    </p:bg>
    <p:spTree>
      <p:nvGrpSpPr>
        <p:cNvPr id="281" name="Shape 281"/>
        <p:cNvGrpSpPr/>
        <p:nvPr/>
      </p:nvGrpSpPr>
      <p:grpSpPr>
        <a:xfrm>
          <a:off x="0" y="0"/>
          <a:ext cx="0" cy="0"/>
          <a:chOff x="0" y="0"/>
          <a:chExt cx="0" cy="0"/>
        </a:xfrm>
      </p:grpSpPr>
      <p:pic>
        <p:nvPicPr>
          <p:cNvPr id="282" name="Shape 282"/>
          <p:cNvPicPr preferRelativeResize="0"/>
          <p:nvPr/>
        </p:nvPicPr>
        <p:blipFill>
          <a:blip r:embed="rId3">
            <a:alphaModFix/>
          </a:blip>
          <a:stretch>
            <a:fillRect/>
          </a:stretch>
        </p:blipFill>
        <p:spPr>
          <a:xfrm>
            <a:off x="27" y="0"/>
            <a:ext cx="12192000" cy="6858000"/>
          </a:xfrm>
          <a:prstGeom prst="rect">
            <a:avLst/>
          </a:prstGeom>
          <a:noFill/>
          <a:ln>
            <a:noFill/>
          </a:ln>
        </p:spPr>
      </p:pic>
      <p:pic>
        <p:nvPicPr>
          <p:cNvPr id="283" name="Shape 283"/>
          <p:cNvPicPr preferRelativeResize="0"/>
          <p:nvPr>
            <p:ph idx="1" type="body"/>
          </p:nvPr>
        </p:nvPicPr>
        <p:blipFill rotWithShape="1">
          <a:blip r:embed="rId4">
            <a:alphaModFix/>
          </a:blip>
          <a:srcRect b="5822" l="6575" r="7109" t="5282"/>
          <a:stretch/>
        </p:blipFill>
        <p:spPr>
          <a:xfrm>
            <a:off x="3132666" y="0"/>
            <a:ext cx="5520267" cy="6895925"/>
          </a:xfrm>
          <a:prstGeom prst="rect">
            <a:avLst/>
          </a:prstGeom>
          <a:noFill/>
          <a:ln>
            <a:noFill/>
          </a:ln>
        </p:spPr>
      </p:pic>
      <p:sp>
        <p:nvSpPr>
          <p:cNvPr id="284" name="Shape 284"/>
          <p:cNvSpPr txBox="1"/>
          <p:nvPr/>
        </p:nvSpPr>
        <p:spPr>
          <a:xfrm>
            <a:off x="3192299" y="239186"/>
            <a:ext cx="5435599" cy="6247864"/>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300" u="sng">
                <a:solidFill>
                  <a:schemeClr val="dk1"/>
                </a:solidFill>
                <a:latin typeface="Cutive"/>
                <a:ea typeface="Cutive"/>
                <a:cs typeface="Cutive"/>
                <a:sym typeface="Cutive"/>
              </a:rPr>
              <a:t>HOW TO WRITE COMPELLING FICTION:</a:t>
            </a:r>
          </a:p>
          <a:p>
            <a:pPr indent="0" lvl="0" marL="0" marR="0" rtl="0" algn="ctr">
              <a:spcBef>
                <a:spcPts val="0"/>
              </a:spcBef>
              <a:buSzPct val="25000"/>
              <a:buNone/>
            </a:pPr>
            <a:r>
              <a:rPr lang="en-US" sz="1300" u="sng">
                <a:solidFill>
                  <a:schemeClr val="dk1"/>
                </a:solidFill>
                <a:latin typeface="Cutive"/>
                <a:ea typeface="Cutive"/>
                <a:cs typeface="Cutive"/>
                <a:sym typeface="Cutive"/>
              </a:rPr>
              <a:t> </a:t>
            </a:r>
          </a:p>
          <a:p>
            <a:pPr indent="-266700" lvl="0" marL="285750" marR="0" rtl="0" algn="l">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Brainstorm a great story idea (small moments, places, events, issues, struggles, stories you wish existed).</a:t>
            </a:r>
          </a:p>
          <a:p>
            <a:pPr indent="-285750" lvl="0" marL="285750" marR="0" rtl="0" algn="l">
              <a:spcBef>
                <a:spcPts val="0"/>
              </a:spcBef>
              <a:buClr>
                <a:schemeClr val="dk1"/>
              </a:buClr>
              <a:buFont typeface="Noto Sans Symbols"/>
              <a:buNone/>
            </a:pPr>
            <a:r>
              <a:t/>
            </a:r>
            <a:endParaRPr sz="8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Make your characters come alive (traits, wants, struggles, attitude, relationships).</a:t>
            </a:r>
          </a:p>
          <a:p>
            <a:pPr indent="-285750" lvl="0" marL="285750" marR="0" rtl="0" algn="l">
              <a:spcBef>
                <a:spcPts val="0"/>
              </a:spcBef>
              <a:buClr>
                <a:schemeClr val="dk1"/>
              </a:buClr>
              <a:buFont typeface="Noto Sans Symbols"/>
              <a:buNone/>
            </a:pPr>
            <a:r>
              <a:t/>
            </a:r>
            <a:endParaRPr sz="8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Test-drive your character in scenes (envision and write actions, feelings, dialogue, setting, point of view).</a:t>
            </a:r>
          </a:p>
          <a:p>
            <a:pPr indent="-285750" lvl="0" marL="285750" marR="0" rtl="0" algn="l">
              <a:spcBef>
                <a:spcPts val="0"/>
              </a:spcBef>
              <a:buClr>
                <a:schemeClr val="dk1"/>
              </a:buClr>
              <a:buFont typeface="Noto Sans Symbols"/>
              <a:buNone/>
            </a:pPr>
            <a:r>
              <a:t/>
            </a:r>
            <a:endParaRPr sz="8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Plot several versions of your story, aiming to intensify the problem (use arcs, timelines and storyboards).</a:t>
            </a:r>
          </a:p>
          <a:p>
            <a:pPr indent="-285750" lvl="0" marL="285750" marR="0" rtl="0" algn="l">
              <a:spcBef>
                <a:spcPts val="0"/>
              </a:spcBef>
              <a:buClr>
                <a:schemeClr val="dk1"/>
              </a:buClr>
              <a:buFont typeface="Noto Sans Symbols"/>
              <a:buNone/>
            </a:pPr>
            <a:r>
              <a:t/>
            </a:r>
            <a:endParaRPr sz="8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Draft a 3-D story (story-tell bit-by-bit, include evidence of your characters’ actions, thought and feelings. </a:t>
            </a:r>
          </a:p>
          <a:p>
            <a:pPr indent="-285750" lvl="0" marL="285750" marR="0" rtl="0" algn="l">
              <a:spcBef>
                <a:spcPts val="0"/>
              </a:spcBef>
              <a:buClr>
                <a:schemeClr val="dk1"/>
              </a:buClr>
              <a:buFont typeface="Noto Sans Symbols"/>
              <a:buNone/>
            </a:pPr>
            <a:r>
              <a:t/>
            </a:r>
            <a:endParaRPr sz="8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Manage space and time (Use summary to quickly move and transitional words and phrases to change time and place).</a:t>
            </a:r>
          </a:p>
          <a:p>
            <a:pPr indent="-285750" lvl="0" marL="285750" marR="0" rtl="0" algn="l">
              <a:spcBef>
                <a:spcPts val="0"/>
              </a:spcBef>
              <a:buClr>
                <a:schemeClr val="dk1"/>
              </a:buClr>
              <a:buFont typeface="Noto Sans Symbols"/>
              <a:buNone/>
            </a:pPr>
            <a:r>
              <a:t/>
            </a:r>
            <a:endParaRPr sz="8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Become the main character, living through the drama of the story. </a:t>
            </a:r>
          </a:p>
          <a:p>
            <a:pPr indent="-285750" lvl="0" marL="285750" marR="0" rtl="0" algn="l">
              <a:spcBef>
                <a:spcPts val="0"/>
              </a:spcBef>
              <a:buClr>
                <a:schemeClr val="dk1"/>
              </a:buClr>
              <a:buFont typeface="Noto Sans Symbols"/>
              <a:buNone/>
            </a:pPr>
            <a:r>
              <a:t/>
            </a:r>
            <a:endParaRPr sz="8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Use paragraphs wisely to move in place and time, to highlight dramatic effect. </a:t>
            </a:r>
          </a:p>
          <a:p>
            <a:pPr indent="-285750" lvl="0" marL="285750" marR="0" rtl="0" algn="l">
              <a:spcBef>
                <a:spcPts val="0"/>
              </a:spcBef>
              <a:buClr>
                <a:schemeClr val="dk1"/>
              </a:buClr>
              <a:buFont typeface="Noto Sans Symbols"/>
              <a:buNone/>
            </a:pPr>
            <a:r>
              <a:t/>
            </a:r>
            <a:endParaRPr sz="8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Revise the lead (small action, mood, theme, setting, foreshadow).</a:t>
            </a:r>
          </a:p>
          <a:p>
            <a:pPr indent="-285750" lvl="0" marL="285750" marR="0" rtl="0" algn="l">
              <a:spcBef>
                <a:spcPts val="0"/>
              </a:spcBef>
              <a:buClr>
                <a:schemeClr val="dk1"/>
              </a:buClr>
              <a:buFont typeface="Noto Sans Symbols"/>
              <a:buNone/>
            </a:pPr>
            <a:r>
              <a:t/>
            </a:r>
            <a:endParaRPr sz="8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Research key facts to make the story believable.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id="101" name="Shape 101"/>
          <p:cNvPicPr preferRelativeResize="0"/>
          <p:nvPr>
            <p:ph idx="1" type="body"/>
          </p:nvPr>
        </p:nvPicPr>
        <p:blipFill rotWithShape="1">
          <a:blip r:embed="rId3">
            <a:alphaModFix/>
          </a:blip>
          <a:srcRect b="0" l="0" r="0" t="0"/>
          <a:stretch/>
        </p:blipFill>
        <p:spPr>
          <a:xfrm>
            <a:off x="0" y="0"/>
            <a:ext cx="9183757" cy="6887818"/>
          </a:xfrm>
          <a:prstGeom prst="rect">
            <a:avLst/>
          </a:prstGeom>
          <a:noFill/>
          <a:ln>
            <a:noFill/>
          </a:ln>
        </p:spPr>
      </p:pic>
      <p:sp>
        <p:nvSpPr>
          <p:cNvPr id="102" name="Shape 102"/>
          <p:cNvSpPr txBox="1"/>
          <p:nvPr/>
        </p:nvSpPr>
        <p:spPr>
          <a:xfrm>
            <a:off x="3101008" y="1942306"/>
            <a:ext cx="9422296" cy="187743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Please POST your index card on the ‘Coming Soon’ board.</a:t>
            </a:r>
          </a:p>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SzPct val="25000"/>
              <a:buNone/>
            </a:pPr>
            <a:r>
              <a:rPr lang="en-US" sz="1800">
                <a:solidFill>
                  <a:schemeClr val="dk1"/>
                </a:solidFill>
                <a:latin typeface="Calibri"/>
                <a:ea typeface="Calibri"/>
                <a:cs typeface="Calibri"/>
                <a:sym typeface="Calibri"/>
              </a:rPr>
              <a:t> </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E3243">
            <a:alpha val="72940"/>
          </a:srgbClr>
        </a:solidFill>
      </p:bgPr>
    </p:bg>
    <p:spTree>
      <p:nvGrpSpPr>
        <p:cNvPr id="288" name="Shape 288"/>
        <p:cNvGrpSpPr/>
        <p:nvPr/>
      </p:nvGrpSpPr>
      <p:grpSpPr>
        <a:xfrm>
          <a:off x="0" y="0"/>
          <a:ext cx="0" cy="0"/>
          <a:chOff x="0" y="0"/>
          <a:chExt cx="0" cy="0"/>
        </a:xfrm>
      </p:grpSpPr>
      <p:sp>
        <p:nvSpPr>
          <p:cNvPr id="289" name="Shape 289"/>
          <p:cNvSpPr txBox="1"/>
          <p:nvPr>
            <p:ph idx="1" type="body"/>
          </p:nvPr>
        </p:nvSpPr>
        <p:spPr>
          <a:xfrm>
            <a:off x="838200" y="1825625"/>
            <a:ext cx="10515600" cy="4351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4000" u="none" cap="none" strike="noStrike">
              <a:solidFill>
                <a:schemeClr val="lt1"/>
              </a:solidFill>
              <a:latin typeface="Short Stack"/>
              <a:ea typeface="Short Stack"/>
              <a:cs typeface="Short Stack"/>
              <a:sym typeface="Short Stack"/>
            </a:endParaRPr>
          </a:p>
        </p:txBody>
      </p:sp>
      <p:pic>
        <p:nvPicPr>
          <p:cNvPr id="290" name="Shape 290"/>
          <p:cNvPicPr preferRelativeResize="0"/>
          <p:nvPr/>
        </p:nvPicPr>
        <p:blipFill>
          <a:blip r:embed="rId3">
            <a:alphaModFix/>
          </a:blip>
          <a:stretch>
            <a:fillRect/>
          </a:stretch>
        </p:blipFill>
        <p:spPr>
          <a:xfrm>
            <a:off x="27" y="0"/>
            <a:ext cx="12192000" cy="6858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pic>
        <p:nvPicPr>
          <p:cNvPr id="295" name="Shape 295"/>
          <p:cNvPicPr preferRelativeResize="0"/>
          <p:nvPr>
            <p:ph idx="1" type="body"/>
          </p:nvPr>
        </p:nvPicPr>
        <p:blipFill rotWithShape="1">
          <a:blip r:embed="rId3">
            <a:alphaModFix/>
          </a:blip>
          <a:srcRect b="0" l="0" r="0" t="0"/>
          <a:stretch/>
        </p:blipFill>
        <p:spPr>
          <a:xfrm>
            <a:off x="1384853" y="0"/>
            <a:ext cx="9183757" cy="6887818"/>
          </a:xfrm>
          <a:prstGeom prst="rect">
            <a:avLst/>
          </a:prstGeom>
          <a:noFill/>
          <a:ln>
            <a:noFill/>
          </a:ln>
        </p:spPr>
      </p:pic>
      <p:sp>
        <p:nvSpPr>
          <p:cNvPr id="296" name="Shape 296"/>
          <p:cNvSpPr txBox="1"/>
          <p:nvPr/>
        </p:nvSpPr>
        <p:spPr>
          <a:xfrm>
            <a:off x="6096001" y="4419601"/>
            <a:ext cx="3945466" cy="201593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2500">
                <a:solidFill>
                  <a:schemeClr val="lt1"/>
                </a:solidFill>
                <a:latin typeface="Cutive"/>
                <a:ea typeface="Cutive"/>
                <a:cs typeface="Cutive"/>
                <a:sym typeface="Cutive"/>
              </a:rPr>
              <a:t>Work to make your story better. </a:t>
            </a:r>
          </a:p>
          <a:p>
            <a:pPr indent="0" lvl="0" marL="0" marR="0" rtl="0" algn="ctr">
              <a:spcBef>
                <a:spcPts val="0"/>
              </a:spcBef>
              <a:buSzPct val="25000"/>
              <a:buNone/>
            </a:pPr>
            <a:r>
              <a:rPr lang="en-US" sz="2500">
                <a:solidFill>
                  <a:schemeClr val="lt1"/>
                </a:solidFill>
                <a:latin typeface="Cutive"/>
                <a:ea typeface="Cutive"/>
                <a:cs typeface="Cutive"/>
                <a:sym typeface="Cutive"/>
              </a:rPr>
              <a:t>Choose a goal to improve your work.</a:t>
            </a:r>
          </a:p>
          <a:p>
            <a:pPr indent="0" lvl="0" marL="0" marR="0" rtl="0" algn="ctr">
              <a:spcBef>
                <a:spcPts val="0"/>
              </a:spcBef>
              <a:buNone/>
            </a:pPr>
            <a:r>
              <a:t/>
            </a:r>
            <a:endParaRPr sz="2500">
              <a:solidFill>
                <a:schemeClr val="lt1"/>
              </a:solidFill>
              <a:latin typeface="Cutive"/>
              <a:ea typeface="Cutive"/>
              <a:cs typeface="Cutive"/>
              <a:sym typeface="Cutive"/>
            </a:endParaRPr>
          </a:p>
        </p:txBody>
      </p:sp>
      <p:sp>
        <p:nvSpPr>
          <p:cNvPr id="297" name="Shape 297"/>
          <p:cNvSpPr txBox="1"/>
          <p:nvPr/>
        </p:nvSpPr>
        <p:spPr>
          <a:xfrm>
            <a:off x="5985775" y="1641825"/>
            <a:ext cx="4207200" cy="2531100"/>
          </a:xfrm>
          <a:prstGeom prst="rect">
            <a:avLst/>
          </a:prstGeom>
          <a:solidFill>
            <a:srgbClr val="F3F3F3"/>
          </a:solidFill>
          <a:ln>
            <a:noFill/>
          </a:ln>
        </p:spPr>
        <p:txBody>
          <a:bodyPr anchorCtr="0" anchor="t" bIns="91425" lIns="91425" rIns="91425" tIns="91425">
            <a:noAutofit/>
          </a:bodyPr>
          <a:lstStyle/>
          <a:p>
            <a:pPr lvl="0">
              <a:spcBef>
                <a:spcPts val="0"/>
              </a:spcBef>
              <a:buNone/>
            </a:pPr>
            <a:r>
              <a:rPr lang="en-US" sz="5000">
                <a:solidFill>
                  <a:srgbClr val="E06666"/>
                </a:solidFill>
                <a:latin typeface="Abril Fatface"/>
                <a:ea typeface="Abril Fatface"/>
                <a:cs typeface="Abril Fatface"/>
                <a:sym typeface="Abril Fatface"/>
              </a:rPr>
              <a:t>WORK DAY! </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E3243">
            <a:alpha val="72941"/>
          </a:srgbClr>
        </a:solidFill>
      </p:bgPr>
    </p:bg>
    <p:spTree>
      <p:nvGrpSpPr>
        <p:cNvPr id="301" name="Shape 301"/>
        <p:cNvGrpSpPr/>
        <p:nvPr/>
      </p:nvGrpSpPr>
      <p:grpSpPr>
        <a:xfrm>
          <a:off x="0" y="0"/>
          <a:ext cx="0" cy="0"/>
          <a:chOff x="0" y="0"/>
          <a:chExt cx="0" cy="0"/>
        </a:xfrm>
      </p:grpSpPr>
      <p:sp>
        <p:nvSpPr>
          <p:cNvPr id="302" name="Shape 302"/>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4000" u="none" cap="none" strike="noStrike">
              <a:solidFill>
                <a:schemeClr val="lt1"/>
              </a:solidFill>
              <a:latin typeface="Short Stack"/>
              <a:ea typeface="Short Stack"/>
              <a:cs typeface="Short Stack"/>
              <a:sym typeface="Short Stack"/>
            </a:endParaRPr>
          </a:p>
        </p:txBody>
      </p:sp>
      <p:pic>
        <p:nvPicPr>
          <p:cNvPr id="303" name="Shape 303"/>
          <p:cNvPicPr preferRelativeResize="0"/>
          <p:nvPr/>
        </p:nvPicPr>
        <p:blipFill>
          <a:blip r:embed="rId3">
            <a:alphaModFix/>
          </a:blip>
          <a:stretch>
            <a:fillRect/>
          </a:stretch>
        </p:blipFill>
        <p:spPr>
          <a:xfrm>
            <a:off x="27" y="0"/>
            <a:ext cx="12192000"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pic>
        <p:nvPicPr>
          <p:cNvPr id="308" name="Shape 308"/>
          <p:cNvPicPr preferRelativeResize="0"/>
          <p:nvPr/>
        </p:nvPicPr>
        <p:blipFill rotWithShape="1">
          <a:blip r:embed="rId3">
            <a:alphaModFix/>
          </a:blip>
          <a:srcRect b="0" l="0" r="0" t="0"/>
          <a:stretch/>
        </p:blipFill>
        <p:spPr>
          <a:xfrm>
            <a:off x="0" y="106017"/>
            <a:ext cx="9144000" cy="6858000"/>
          </a:xfrm>
          <a:prstGeom prst="rect">
            <a:avLst/>
          </a:prstGeom>
          <a:solidFill>
            <a:schemeClr val="lt1"/>
          </a:solidFill>
          <a:ln>
            <a:noFill/>
          </a:ln>
        </p:spPr>
      </p:pic>
      <p:sp>
        <p:nvSpPr>
          <p:cNvPr id="309" name="Shape 309"/>
          <p:cNvSpPr txBox="1"/>
          <p:nvPr/>
        </p:nvSpPr>
        <p:spPr>
          <a:xfrm>
            <a:off x="3697357" y="106017"/>
            <a:ext cx="8362121" cy="4401204"/>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4000">
              <a:solidFill>
                <a:schemeClr val="dk1"/>
              </a:solidFill>
              <a:latin typeface="Short Stack"/>
              <a:ea typeface="Short Stack"/>
              <a:cs typeface="Short Stack"/>
              <a:sym typeface="Short Stack"/>
            </a:endParaRPr>
          </a:p>
          <a:p>
            <a:pPr indent="0" lvl="0" marL="0" marR="0" rtl="0" algn="l">
              <a:spcBef>
                <a:spcPts val="0"/>
              </a:spcBef>
              <a:buNone/>
            </a:pPr>
            <a:r>
              <a:t/>
            </a:r>
            <a:endParaRPr sz="4000">
              <a:solidFill>
                <a:srgbClr val="FE3243"/>
              </a:solidFill>
              <a:latin typeface="Short Stack"/>
              <a:ea typeface="Short Stack"/>
              <a:cs typeface="Short Stack"/>
              <a:sym typeface="Short Stack"/>
            </a:endParaRP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UNIT ONE: NARRATIVE</a:t>
            </a:r>
          </a:p>
          <a:p>
            <a:pPr indent="0" lvl="0" marL="0" marR="0" rtl="0" algn="l">
              <a:spcBef>
                <a:spcPts val="0"/>
              </a:spcBef>
              <a:buNone/>
            </a:pPr>
            <a:r>
              <a:t/>
            </a:r>
            <a:endParaRPr sz="4000">
              <a:solidFill>
                <a:srgbClr val="FE3243"/>
              </a:solidFill>
              <a:latin typeface="Fredericka the Great"/>
              <a:ea typeface="Fredericka the Great"/>
              <a:cs typeface="Fredericka the Great"/>
              <a:sym typeface="Fredericka the Great"/>
            </a:endParaRP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BEND TWO: DRAFTING AND REVISING WITH AN EYE TOWARD MEANING</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pic>
        <p:nvPicPr>
          <p:cNvPr id="314" name="Shape 314"/>
          <p:cNvPicPr preferRelativeResize="0"/>
          <p:nvPr/>
        </p:nvPicPr>
        <p:blipFill rotWithShape="1">
          <a:blip r:embed="rId3">
            <a:alphaModFix/>
          </a:blip>
          <a:srcRect b="0" l="0" r="0" t="0"/>
          <a:stretch/>
        </p:blipFill>
        <p:spPr>
          <a:xfrm>
            <a:off x="0" y="0"/>
            <a:ext cx="9144000" cy="6858000"/>
          </a:xfrm>
          <a:prstGeom prst="rect">
            <a:avLst/>
          </a:prstGeom>
          <a:solidFill>
            <a:schemeClr val="lt1"/>
          </a:solidFill>
          <a:ln>
            <a:noFill/>
          </a:ln>
        </p:spPr>
      </p:pic>
      <p:sp>
        <p:nvSpPr>
          <p:cNvPr id="315" name="Shape 315"/>
          <p:cNvSpPr txBox="1"/>
          <p:nvPr/>
        </p:nvSpPr>
        <p:spPr>
          <a:xfrm>
            <a:off x="3697357" y="106017"/>
            <a:ext cx="8494643" cy="378565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4000">
              <a:solidFill>
                <a:srgbClr val="FE3243"/>
              </a:solidFill>
              <a:latin typeface="Short Stack"/>
              <a:ea typeface="Short Stack"/>
              <a:cs typeface="Short Stack"/>
              <a:sym typeface="Short Stack"/>
            </a:endParaRPr>
          </a:p>
          <a:p>
            <a:pPr indent="0" lvl="0" marL="0" marR="0" rtl="0" algn="l">
              <a:spcBef>
                <a:spcPts val="0"/>
              </a:spcBef>
              <a:buNone/>
            </a:pPr>
            <a:r>
              <a:t/>
            </a:r>
            <a:endParaRPr sz="4000">
              <a:solidFill>
                <a:srgbClr val="FE3243"/>
              </a:solidFill>
              <a:latin typeface="Short Stack"/>
              <a:ea typeface="Short Stack"/>
              <a:cs typeface="Short Stack"/>
              <a:sym typeface="Short Stack"/>
            </a:endParaRP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SESSION 9: </a:t>
            </a:r>
          </a:p>
          <a:p>
            <a:pPr indent="0" lvl="0" marL="0" marR="0" rtl="0" algn="l">
              <a:spcBef>
                <a:spcPts val="0"/>
              </a:spcBef>
              <a:buNone/>
            </a:pPr>
            <a:r>
              <a:t/>
            </a:r>
            <a:endParaRPr sz="4000">
              <a:solidFill>
                <a:srgbClr val="FE3243"/>
              </a:solidFill>
              <a:latin typeface="Fredericka the Great"/>
              <a:ea typeface="Fredericka the Great"/>
              <a:cs typeface="Fredericka the Great"/>
              <a:sym typeface="Fredericka the Great"/>
            </a:endParaRP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Grounding Dialogue in Scenes.</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Shape 320"/>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id="321" name="Shape 321"/>
          <p:cNvPicPr preferRelativeResize="0"/>
          <p:nvPr>
            <p:ph idx="1" type="body"/>
          </p:nvPr>
        </p:nvPicPr>
        <p:blipFill rotWithShape="1">
          <a:blip r:embed="rId3">
            <a:alphaModFix/>
          </a:blip>
          <a:srcRect b="0" l="0" r="0" t="0"/>
          <a:stretch/>
        </p:blipFill>
        <p:spPr>
          <a:xfrm>
            <a:off x="-16924" y="-13250"/>
            <a:ext cx="10034100" cy="6896700"/>
          </a:xfrm>
          <a:prstGeom prst="rect">
            <a:avLst/>
          </a:prstGeom>
          <a:noFill/>
          <a:ln>
            <a:noFill/>
          </a:ln>
        </p:spPr>
      </p:pic>
      <p:sp>
        <p:nvSpPr>
          <p:cNvPr id="322" name="Shape 322"/>
          <p:cNvSpPr txBox="1"/>
          <p:nvPr/>
        </p:nvSpPr>
        <p:spPr>
          <a:xfrm>
            <a:off x="1547200" y="386600"/>
            <a:ext cx="7860000" cy="5416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200">
                <a:solidFill>
                  <a:schemeClr val="lt1"/>
                </a:solidFill>
                <a:latin typeface="Fredericka the Great"/>
                <a:ea typeface="Fredericka the Great"/>
                <a:cs typeface="Fredericka the Great"/>
                <a:sym typeface="Fredericka the Great"/>
              </a:rPr>
              <a:t>TODAY I WANT TO TEACH YOU THAT:</a:t>
            </a:r>
          </a:p>
          <a:p>
            <a:pPr indent="0" lvl="0" marL="0" marR="0" rtl="0" algn="l">
              <a:spcBef>
                <a:spcPts val="0"/>
              </a:spcBef>
              <a:buNone/>
            </a:pPr>
            <a:r>
              <a:t/>
            </a:r>
            <a:endParaRPr sz="2200">
              <a:solidFill>
                <a:schemeClr val="lt1"/>
              </a:solidFill>
              <a:latin typeface="Fredericka the Great"/>
              <a:ea typeface="Fredericka the Great"/>
              <a:cs typeface="Fredericka the Great"/>
              <a:sym typeface="Fredericka the Great"/>
            </a:endParaRPr>
          </a:p>
          <a:p>
            <a:pPr indent="0" lvl="0" marL="0" marR="0" rtl="0" algn="l">
              <a:spcBef>
                <a:spcPts val="0"/>
              </a:spcBef>
              <a:buNone/>
            </a:pPr>
            <a:r>
              <a:t/>
            </a:r>
            <a:endParaRPr sz="2200">
              <a:solidFill>
                <a:schemeClr val="lt1"/>
              </a:solidFill>
              <a:latin typeface="Fredericka the Great"/>
              <a:ea typeface="Fredericka the Great"/>
              <a:cs typeface="Fredericka the Great"/>
              <a:sym typeface="Fredericka the Great"/>
            </a:endParaRPr>
          </a:p>
          <a:p>
            <a:pPr indent="0" lvl="0" marL="0" marR="0" rtl="0" algn="l">
              <a:spcBef>
                <a:spcPts val="0"/>
              </a:spcBef>
              <a:buNone/>
            </a:pPr>
            <a:r>
              <a:t/>
            </a:r>
            <a:endParaRPr sz="2200">
              <a:solidFill>
                <a:schemeClr val="lt1"/>
              </a:solidFill>
              <a:latin typeface="Fredericka the Great"/>
              <a:ea typeface="Fredericka the Great"/>
              <a:cs typeface="Fredericka the Great"/>
              <a:sym typeface="Fredericka the Great"/>
            </a:endParaRPr>
          </a:p>
          <a:p>
            <a:pPr indent="0" lvl="0" marL="0" marR="0" rtl="0" algn="l">
              <a:spcBef>
                <a:spcPts val="0"/>
              </a:spcBef>
              <a:buNone/>
            </a:pPr>
            <a:r>
              <a:t/>
            </a:r>
            <a:endParaRPr b="1" sz="2200">
              <a:solidFill>
                <a:schemeClr val="lt1"/>
              </a:solidFill>
              <a:latin typeface="Cutive"/>
              <a:ea typeface="Cutive"/>
              <a:cs typeface="Cutive"/>
              <a:sym typeface="Cutive"/>
            </a:endParaRPr>
          </a:p>
          <a:p>
            <a:pPr indent="0" lvl="0" marL="0" marR="0" rtl="0" algn="l">
              <a:spcBef>
                <a:spcPts val="0"/>
              </a:spcBef>
              <a:buSzPct val="25000"/>
              <a:buNone/>
            </a:pPr>
            <a:r>
              <a:rPr b="1" lang="en-US" sz="3500">
                <a:solidFill>
                  <a:schemeClr val="lt1"/>
                </a:solidFill>
                <a:latin typeface="Bubblegum Sans"/>
                <a:ea typeface="Bubblegum Sans"/>
                <a:cs typeface="Bubblegum Sans"/>
                <a:sym typeface="Bubblegum Sans"/>
              </a:rPr>
              <a:t>You need to be sure that you ‘turn on the lights’ in your stories by grounding your characters in scenes. That is, writers make sure to show characters’ actions as well as the place and time, so that their readers don’t have that disoriented feeling, asking, ‘Wait, where is this? What’s going ?’”</a:t>
            </a:r>
          </a:p>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26" name="Shape 326"/>
        <p:cNvGrpSpPr/>
        <p:nvPr/>
      </p:nvGrpSpPr>
      <p:grpSpPr>
        <a:xfrm>
          <a:off x="0" y="0"/>
          <a:ext cx="0" cy="0"/>
          <a:chOff x="0" y="0"/>
          <a:chExt cx="0" cy="0"/>
        </a:xfrm>
      </p:grpSpPr>
      <p:pic>
        <p:nvPicPr>
          <p:cNvPr id="327" name="Shape 327"/>
          <p:cNvPicPr preferRelativeResize="0"/>
          <p:nvPr>
            <p:ph idx="1" type="body"/>
          </p:nvPr>
        </p:nvPicPr>
        <p:blipFill rotWithShape="1">
          <a:blip r:embed="rId3">
            <a:alphaModFix/>
          </a:blip>
          <a:srcRect b="0" l="0" r="0" t="0"/>
          <a:stretch/>
        </p:blipFill>
        <p:spPr>
          <a:xfrm>
            <a:off x="1294549" y="-94125"/>
            <a:ext cx="9322500" cy="6991800"/>
          </a:xfrm>
          <a:prstGeom prst="rect">
            <a:avLst/>
          </a:prstGeom>
          <a:noFill/>
          <a:ln>
            <a:noFill/>
          </a:ln>
        </p:spPr>
      </p:pic>
      <p:sp>
        <p:nvSpPr>
          <p:cNvPr id="328" name="Shape 328"/>
          <p:cNvSpPr txBox="1"/>
          <p:nvPr/>
        </p:nvSpPr>
        <p:spPr>
          <a:xfrm>
            <a:off x="3359650" y="155824"/>
            <a:ext cx="5425800" cy="60546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3000">
                <a:solidFill>
                  <a:schemeClr val="dk1"/>
                </a:solidFill>
                <a:latin typeface="Special Elite"/>
                <a:ea typeface="Special Elite"/>
                <a:cs typeface="Special Elite"/>
                <a:sym typeface="Special Elite"/>
              </a:rPr>
              <a:t>Scenes…</a:t>
            </a:r>
          </a:p>
          <a:p>
            <a:pPr indent="0" lvl="0" marL="0" marR="0" rtl="0" algn="l">
              <a:spcBef>
                <a:spcPts val="0"/>
              </a:spcBef>
              <a:buNone/>
            </a:pPr>
            <a:r>
              <a:t/>
            </a:r>
            <a:endParaRPr sz="1000">
              <a:solidFill>
                <a:schemeClr val="dk1"/>
              </a:solidFill>
              <a:latin typeface="Special Elite"/>
              <a:ea typeface="Special Elite"/>
              <a:cs typeface="Special Elite"/>
              <a:sym typeface="Special Elite"/>
            </a:endParaRPr>
          </a:p>
          <a:p>
            <a:pPr indent="-342900" lvl="0" marL="342900" marR="0" rtl="0" algn="l">
              <a:spcBef>
                <a:spcPts val="0"/>
              </a:spcBef>
              <a:buClr>
                <a:schemeClr val="dk1"/>
              </a:buClr>
              <a:buSzPct val="100000"/>
              <a:buFont typeface="Special Elite"/>
              <a:buChar char="➢"/>
            </a:pPr>
            <a:r>
              <a:rPr lang="en-US" sz="3000">
                <a:solidFill>
                  <a:schemeClr val="dk1"/>
                </a:solidFill>
                <a:latin typeface="Special Elite"/>
                <a:ea typeface="Special Elite"/>
                <a:cs typeface="Special Elite"/>
                <a:sym typeface="Special Elite"/>
              </a:rPr>
              <a:t>Are small moments or mini-stories.</a:t>
            </a:r>
          </a:p>
          <a:p>
            <a:pPr indent="-342900" lvl="0" marL="342900" marR="0" rtl="0" algn="l">
              <a:spcBef>
                <a:spcPts val="0"/>
              </a:spcBef>
              <a:buClr>
                <a:schemeClr val="dk1"/>
              </a:buClr>
              <a:buFont typeface="Noto Sans Symbols"/>
              <a:buNone/>
            </a:pPr>
            <a:r>
              <a:t/>
            </a:r>
            <a:endParaRPr sz="2000">
              <a:solidFill>
                <a:schemeClr val="dk1"/>
              </a:solidFill>
              <a:latin typeface="Special Elite"/>
              <a:ea typeface="Special Elite"/>
              <a:cs typeface="Special Elite"/>
              <a:sym typeface="Special Elite"/>
            </a:endParaRPr>
          </a:p>
          <a:p>
            <a:pPr indent="-342900" lvl="0" marL="342900" marR="0" rtl="0" algn="l">
              <a:spcBef>
                <a:spcPts val="0"/>
              </a:spcBef>
              <a:buClr>
                <a:schemeClr val="dk1"/>
              </a:buClr>
              <a:buSzPct val="100000"/>
              <a:buFont typeface="Special Elite"/>
              <a:buChar char="➢"/>
            </a:pPr>
            <a:r>
              <a:rPr lang="en-US" sz="3000">
                <a:solidFill>
                  <a:schemeClr val="dk1"/>
                </a:solidFill>
                <a:latin typeface="Special Elite"/>
                <a:ea typeface="Special Elite"/>
                <a:cs typeface="Special Elite"/>
                <a:sym typeface="Special Elite"/>
              </a:rPr>
              <a:t>Include a clear setting that is woven throughout the moment.</a:t>
            </a:r>
          </a:p>
          <a:p>
            <a:pPr indent="-342900" lvl="0" marL="342900" marR="0" rtl="0" algn="l">
              <a:spcBef>
                <a:spcPts val="0"/>
              </a:spcBef>
              <a:buClr>
                <a:schemeClr val="dk1"/>
              </a:buClr>
              <a:buFont typeface="Noto Sans Symbols"/>
              <a:buNone/>
            </a:pPr>
            <a:r>
              <a:t/>
            </a:r>
            <a:endParaRPr sz="2000">
              <a:solidFill>
                <a:schemeClr val="dk1"/>
              </a:solidFill>
              <a:latin typeface="Special Elite"/>
              <a:ea typeface="Special Elite"/>
              <a:cs typeface="Special Elite"/>
              <a:sym typeface="Special Elite"/>
            </a:endParaRPr>
          </a:p>
          <a:p>
            <a:pPr indent="-342900" lvl="0" marL="342900" marR="0" rtl="0" algn="l">
              <a:spcBef>
                <a:spcPts val="0"/>
              </a:spcBef>
              <a:buClr>
                <a:schemeClr val="dk1"/>
              </a:buClr>
              <a:buSzPct val="100000"/>
              <a:buFont typeface="Special Elite"/>
              <a:buChar char="➢"/>
            </a:pPr>
            <a:r>
              <a:rPr lang="en-US" sz="3000">
                <a:solidFill>
                  <a:schemeClr val="dk1"/>
                </a:solidFill>
                <a:latin typeface="Special Elite"/>
                <a:ea typeface="Special Elite"/>
                <a:cs typeface="Special Elite"/>
                <a:sym typeface="Special Elite"/>
              </a:rPr>
              <a:t>Have characters who are thinking, talking, acting.</a:t>
            </a:r>
          </a:p>
          <a:p>
            <a:pPr indent="-342900" lvl="0" marL="342900" marR="0" rtl="0" algn="l">
              <a:spcBef>
                <a:spcPts val="0"/>
              </a:spcBef>
              <a:buClr>
                <a:schemeClr val="dk1"/>
              </a:buClr>
              <a:buFont typeface="Noto Sans Symbols"/>
              <a:buNone/>
            </a:pPr>
            <a:r>
              <a:t/>
            </a:r>
            <a:endParaRPr sz="2000">
              <a:solidFill>
                <a:schemeClr val="dk1"/>
              </a:solidFill>
              <a:latin typeface="Special Elite"/>
              <a:ea typeface="Special Elite"/>
              <a:cs typeface="Special Elite"/>
              <a:sym typeface="Special Elite"/>
            </a:endParaRPr>
          </a:p>
          <a:p>
            <a:pPr indent="-342900" lvl="0" marL="342900" marR="0" rtl="0" algn="l">
              <a:spcBef>
                <a:spcPts val="0"/>
              </a:spcBef>
              <a:buClr>
                <a:schemeClr val="dk1"/>
              </a:buClr>
              <a:buSzPct val="100000"/>
              <a:buFont typeface="Noto Sans Symbols"/>
              <a:buChar char="➢"/>
            </a:pPr>
            <a:r>
              <a:rPr lang="en-US" sz="3000">
                <a:solidFill>
                  <a:schemeClr val="dk1"/>
                </a:solidFill>
                <a:latin typeface="Special Elite"/>
                <a:ea typeface="Special Elite"/>
                <a:cs typeface="Special Elite"/>
                <a:sym typeface="Special Elite"/>
              </a:rPr>
              <a:t>Contain a character motivation and obstacle of some sort.</a:t>
            </a:r>
            <a:r>
              <a:rPr lang="en-US" sz="3000">
                <a:solidFill>
                  <a:schemeClr val="dk1"/>
                </a:solidFill>
                <a:latin typeface="Cutive"/>
                <a:ea typeface="Cutive"/>
                <a:cs typeface="Cutive"/>
                <a:sym typeface="Cutive"/>
              </a:rPr>
              <a:t> </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E3243">
            <a:alpha val="72940"/>
          </a:srgbClr>
        </a:solidFill>
      </p:bgPr>
    </p:bg>
    <p:spTree>
      <p:nvGrpSpPr>
        <p:cNvPr id="332" name="Shape 332"/>
        <p:cNvGrpSpPr/>
        <p:nvPr/>
      </p:nvGrpSpPr>
      <p:grpSpPr>
        <a:xfrm>
          <a:off x="0" y="0"/>
          <a:ext cx="0" cy="0"/>
          <a:chOff x="0" y="0"/>
          <a:chExt cx="0" cy="0"/>
        </a:xfrm>
      </p:grpSpPr>
      <p:sp>
        <p:nvSpPr>
          <p:cNvPr id="333" name="Shape 333"/>
          <p:cNvSpPr txBox="1"/>
          <p:nvPr>
            <p:ph idx="1" type="body"/>
          </p:nvPr>
        </p:nvSpPr>
        <p:spPr>
          <a:xfrm>
            <a:off x="838200" y="1825625"/>
            <a:ext cx="10515600" cy="4351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4000" u="none" cap="none" strike="noStrike">
              <a:solidFill>
                <a:schemeClr val="lt1"/>
              </a:solidFill>
              <a:latin typeface="Short Stack"/>
              <a:ea typeface="Short Stack"/>
              <a:cs typeface="Short Stack"/>
              <a:sym typeface="Short Stack"/>
            </a:endParaRPr>
          </a:p>
        </p:txBody>
      </p:sp>
      <p:pic>
        <p:nvPicPr>
          <p:cNvPr id="334" name="Shape 334"/>
          <p:cNvPicPr preferRelativeResize="0"/>
          <p:nvPr/>
        </p:nvPicPr>
        <p:blipFill>
          <a:blip r:embed="rId3">
            <a:alphaModFix/>
          </a:blip>
          <a:stretch>
            <a:fillRect/>
          </a:stretch>
        </p:blipFill>
        <p:spPr>
          <a:xfrm>
            <a:off x="27" y="0"/>
            <a:ext cx="12192000" cy="6858000"/>
          </a:xfrm>
          <a:prstGeom prst="rect">
            <a:avLst/>
          </a:prstGeom>
          <a:noFill/>
          <a:ln>
            <a:noFill/>
          </a:ln>
        </p:spPr>
      </p:pic>
      <p:sp>
        <p:nvSpPr>
          <p:cNvPr id="335" name="Shape 335"/>
          <p:cNvSpPr txBox="1"/>
          <p:nvPr/>
        </p:nvSpPr>
        <p:spPr>
          <a:xfrm>
            <a:off x="239425" y="205225"/>
            <a:ext cx="11952600" cy="6156899"/>
          </a:xfrm>
          <a:prstGeom prst="rect">
            <a:avLst/>
          </a:prstGeom>
          <a:noFill/>
          <a:ln>
            <a:noFill/>
          </a:ln>
        </p:spPr>
        <p:txBody>
          <a:bodyPr anchorCtr="0" anchor="t" bIns="91425" lIns="91425" rIns="91425" tIns="91425">
            <a:noAutofit/>
          </a:bodyPr>
          <a:lstStyle/>
          <a:p>
            <a:pPr indent="-482600" lvl="0" marL="457200" rtl="0">
              <a:lnSpc>
                <a:spcPct val="115000"/>
              </a:lnSpc>
              <a:spcBef>
                <a:spcPts val="0"/>
              </a:spcBef>
              <a:buClr>
                <a:srgbClr val="FE3243"/>
              </a:buClr>
              <a:buSzPct val="100000"/>
              <a:buFont typeface="Bubblegum Sans"/>
              <a:buChar char="★"/>
            </a:pPr>
            <a:r>
              <a:rPr lang="en-US" sz="4000">
                <a:solidFill>
                  <a:srgbClr val="FE3243"/>
                </a:solidFill>
                <a:latin typeface="Bubblegum Sans"/>
                <a:ea typeface="Bubblegum Sans"/>
                <a:cs typeface="Bubblegum Sans"/>
                <a:sym typeface="Bubblegum Sans"/>
              </a:rPr>
              <a:t>When you revise you’ll reread for all the goals that have become important to you.  </a:t>
            </a:r>
          </a:p>
          <a:p>
            <a:pPr indent="-482600" lvl="0" marL="457200" rtl="0">
              <a:lnSpc>
                <a:spcPct val="115000"/>
              </a:lnSpc>
              <a:spcBef>
                <a:spcPts val="0"/>
              </a:spcBef>
              <a:buClr>
                <a:srgbClr val="FE3243"/>
              </a:buClr>
              <a:buSzPct val="100000"/>
              <a:buFont typeface="Bubblegum Sans"/>
              <a:buChar char="★"/>
            </a:pPr>
            <a:r>
              <a:rPr lang="en-US" sz="4000">
                <a:solidFill>
                  <a:srgbClr val="FE3243"/>
                </a:solidFill>
                <a:latin typeface="Bubblegum Sans"/>
                <a:ea typeface="Bubblegum Sans"/>
                <a:cs typeface="Bubblegum Sans"/>
                <a:sym typeface="Bubblegum Sans"/>
              </a:rPr>
              <a:t>Make sure your characters feel real. </a:t>
            </a:r>
          </a:p>
          <a:p>
            <a:pPr indent="-482600" lvl="0" marL="457200" rtl="0">
              <a:lnSpc>
                <a:spcPct val="115000"/>
              </a:lnSpc>
              <a:spcBef>
                <a:spcPts val="0"/>
              </a:spcBef>
              <a:buClr>
                <a:srgbClr val="FE3243"/>
              </a:buClr>
              <a:buSzPct val="100000"/>
              <a:buFont typeface="Bubblegum Sans"/>
              <a:buChar char="★"/>
            </a:pPr>
            <a:r>
              <a:rPr lang="en-US" sz="4000">
                <a:solidFill>
                  <a:srgbClr val="FE3243"/>
                </a:solidFill>
                <a:latin typeface="Bubblegum Sans"/>
                <a:ea typeface="Bubblegum Sans"/>
                <a:cs typeface="Bubblegum Sans"/>
                <a:sym typeface="Bubblegum Sans"/>
              </a:rPr>
              <a:t>Keep an eye on the deeper meaning of your story. </a:t>
            </a:r>
          </a:p>
          <a:p>
            <a:pPr indent="-482600" lvl="0" marL="457200" rtl="0">
              <a:lnSpc>
                <a:spcPct val="115000"/>
              </a:lnSpc>
              <a:spcBef>
                <a:spcPts val="0"/>
              </a:spcBef>
              <a:buClr>
                <a:srgbClr val="FE3243"/>
              </a:buClr>
              <a:buSzPct val="100000"/>
              <a:buFont typeface="Bubblegum Sans"/>
              <a:buChar char="★"/>
            </a:pPr>
            <a:r>
              <a:rPr lang="en-US" sz="4000">
                <a:solidFill>
                  <a:srgbClr val="FE3243"/>
                </a:solidFill>
                <a:latin typeface="Bubblegum Sans"/>
                <a:ea typeface="Bubblegum Sans"/>
                <a:cs typeface="Bubblegum Sans"/>
                <a:sym typeface="Bubblegum Sans"/>
              </a:rPr>
              <a:t>Make sure your readers are not in the dark. (revise if they are!) </a:t>
            </a:r>
          </a:p>
          <a:p>
            <a:pPr indent="-482600" lvl="0" marL="457200" rtl="0">
              <a:lnSpc>
                <a:spcPct val="115000"/>
              </a:lnSpc>
              <a:spcBef>
                <a:spcPts val="0"/>
              </a:spcBef>
              <a:buClr>
                <a:srgbClr val="FE3243"/>
              </a:buClr>
              <a:buSzPct val="100000"/>
              <a:buFont typeface="Bubblegum Sans"/>
              <a:buChar char="★"/>
            </a:pPr>
            <a:r>
              <a:rPr lang="en-US" sz="4000">
                <a:solidFill>
                  <a:srgbClr val="FE3243"/>
                </a:solidFill>
                <a:latin typeface="Bubblegum Sans"/>
                <a:ea typeface="Bubblegum Sans"/>
                <a:cs typeface="Bubblegum Sans"/>
                <a:sym typeface="Bubblegum Sans"/>
              </a:rPr>
              <a:t>Ground your scene by including actions, setting, thoughts and feelings. </a:t>
            </a:r>
          </a:p>
          <a:p>
            <a:pPr indent="-482600" lvl="0" marL="457200" rtl="0">
              <a:lnSpc>
                <a:spcPct val="115000"/>
              </a:lnSpc>
              <a:spcBef>
                <a:spcPts val="0"/>
              </a:spcBef>
              <a:buClr>
                <a:srgbClr val="FE3243"/>
              </a:buClr>
              <a:buSzPct val="100000"/>
              <a:buFont typeface="Bubblegum Sans"/>
              <a:buChar char="★"/>
            </a:pPr>
            <a:r>
              <a:rPr lang="en-US" sz="4000">
                <a:solidFill>
                  <a:srgbClr val="FE3243"/>
                </a:solidFill>
                <a:latin typeface="Bubblegum Sans"/>
                <a:ea typeface="Bubblegum Sans"/>
                <a:cs typeface="Bubblegum Sans"/>
                <a:sym typeface="Bubblegum Sans"/>
              </a:rPr>
              <a:t>Let your characters do things you never expected them to do! </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pic>
        <p:nvPicPr>
          <p:cNvPr id="340" name="Shape 340"/>
          <p:cNvPicPr preferRelativeResize="0"/>
          <p:nvPr/>
        </p:nvPicPr>
        <p:blipFill rotWithShape="1">
          <a:blip r:embed="rId3">
            <a:alphaModFix/>
          </a:blip>
          <a:srcRect b="0" l="0" r="0" t="0"/>
          <a:stretch/>
        </p:blipFill>
        <p:spPr>
          <a:xfrm>
            <a:off x="0" y="0"/>
            <a:ext cx="9144000" cy="6858000"/>
          </a:xfrm>
          <a:prstGeom prst="rect">
            <a:avLst/>
          </a:prstGeom>
          <a:solidFill>
            <a:schemeClr val="lt1"/>
          </a:solidFill>
          <a:ln>
            <a:noFill/>
          </a:ln>
        </p:spPr>
      </p:pic>
      <p:sp>
        <p:nvSpPr>
          <p:cNvPr id="341" name="Shape 341"/>
          <p:cNvSpPr txBox="1"/>
          <p:nvPr/>
        </p:nvSpPr>
        <p:spPr>
          <a:xfrm>
            <a:off x="3697357" y="106017"/>
            <a:ext cx="8494643" cy="3170098"/>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4000">
              <a:solidFill>
                <a:srgbClr val="FE3243"/>
              </a:solidFill>
              <a:latin typeface="Short Stack"/>
              <a:ea typeface="Short Stack"/>
              <a:cs typeface="Short Stack"/>
              <a:sym typeface="Short Stack"/>
            </a:endParaRPr>
          </a:p>
          <a:p>
            <a:pPr indent="0" lvl="0" marL="0" marR="0" rtl="0" algn="l">
              <a:spcBef>
                <a:spcPts val="0"/>
              </a:spcBef>
              <a:buNone/>
            </a:pPr>
            <a:r>
              <a:t/>
            </a:r>
            <a:endParaRPr sz="4000">
              <a:solidFill>
                <a:srgbClr val="FE3243"/>
              </a:solidFill>
              <a:latin typeface="Short Stack"/>
              <a:ea typeface="Short Stack"/>
              <a:cs typeface="Short Stack"/>
              <a:sym typeface="Short Stack"/>
            </a:endParaRP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Work Day!</a:t>
            </a:r>
            <a:r>
              <a:rPr lang="en-US" sz="4000">
                <a:solidFill>
                  <a:srgbClr val="FE3243"/>
                </a:solidFill>
                <a:latin typeface="Fredericka the Great"/>
                <a:ea typeface="Fredericka the Great"/>
                <a:cs typeface="Fredericka the Great"/>
                <a:sym typeface="Fredericka the Great"/>
              </a:rPr>
              <a:t> </a:t>
            </a:r>
          </a:p>
          <a:p>
            <a:pPr indent="0" lvl="0" marL="0" marR="0" rtl="0" algn="l">
              <a:spcBef>
                <a:spcPts val="0"/>
              </a:spcBef>
              <a:buNone/>
            </a:pPr>
            <a:r>
              <a:t/>
            </a:r>
            <a:endParaRPr sz="4000">
              <a:solidFill>
                <a:srgbClr val="FE3243"/>
              </a:solidFill>
              <a:latin typeface="Fredericka the Great"/>
              <a:ea typeface="Fredericka the Great"/>
              <a:cs typeface="Fredericka the Great"/>
              <a:sym typeface="Fredericka the Great"/>
            </a:endParaRP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House on Fire.</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Shape 346"/>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id="347" name="Shape 347"/>
          <p:cNvPicPr preferRelativeResize="0"/>
          <p:nvPr>
            <p:ph idx="1" type="body"/>
          </p:nvPr>
        </p:nvPicPr>
        <p:blipFill rotWithShape="1">
          <a:blip r:embed="rId3">
            <a:alphaModFix/>
          </a:blip>
          <a:srcRect b="0" l="0" r="0" t="0"/>
          <a:stretch/>
        </p:blipFill>
        <p:spPr>
          <a:xfrm>
            <a:off x="-16933" y="-13252"/>
            <a:ext cx="9195673" cy="6896756"/>
          </a:xfrm>
          <a:prstGeom prst="rect">
            <a:avLst/>
          </a:prstGeom>
          <a:noFill/>
          <a:ln>
            <a:noFill/>
          </a:ln>
        </p:spPr>
      </p:pic>
      <p:sp>
        <p:nvSpPr>
          <p:cNvPr id="348" name="Shape 348"/>
          <p:cNvSpPr txBox="1"/>
          <p:nvPr/>
        </p:nvSpPr>
        <p:spPr>
          <a:xfrm>
            <a:off x="1318592" y="386593"/>
            <a:ext cx="7724683" cy="563231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3000">
                <a:solidFill>
                  <a:schemeClr val="lt1"/>
                </a:solidFill>
                <a:latin typeface="Fredericka the Great"/>
                <a:ea typeface="Fredericka the Great"/>
                <a:cs typeface="Fredericka the Great"/>
                <a:sym typeface="Fredericka the Great"/>
              </a:rPr>
              <a:t>Today...</a:t>
            </a:r>
          </a:p>
          <a:p>
            <a:pPr indent="0" lvl="0" marL="0" marR="0" rtl="0" algn="l">
              <a:spcBef>
                <a:spcPts val="0"/>
              </a:spcBef>
              <a:buNone/>
            </a:pPr>
            <a:r>
              <a:t/>
            </a:r>
            <a:endParaRPr b="1" sz="3000">
              <a:solidFill>
                <a:schemeClr val="lt1"/>
              </a:solidFill>
              <a:latin typeface="Fredericka the Great"/>
              <a:ea typeface="Fredericka the Great"/>
              <a:cs typeface="Fredericka the Great"/>
              <a:sym typeface="Fredericka the Great"/>
            </a:endParaRPr>
          </a:p>
          <a:p>
            <a:pPr indent="0" lvl="0" marL="0" marR="0" rtl="0" algn="l">
              <a:spcBef>
                <a:spcPts val="0"/>
              </a:spcBef>
              <a:buNone/>
            </a:pPr>
            <a:r>
              <a:t/>
            </a:r>
            <a:endParaRPr b="1" sz="3000">
              <a:solidFill>
                <a:schemeClr val="lt1"/>
              </a:solidFill>
              <a:latin typeface="Fredericka the Great"/>
              <a:ea typeface="Fredericka the Great"/>
              <a:cs typeface="Fredericka the Great"/>
              <a:sym typeface="Fredericka the Great"/>
            </a:endParaRPr>
          </a:p>
          <a:p>
            <a:pPr indent="0" lvl="0" marL="0" marR="0" rtl="0" algn="l">
              <a:spcBef>
                <a:spcPts val="0"/>
              </a:spcBef>
              <a:buNone/>
            </a:pPr>
            <a:r>
              <a:t/>
            </a:r>
            <a:endParaRPr b="1" sz="3000">
              <a:solidFill>
                <a:schemeClr val="lt1"/>
              </a:solidFill>
              <a:latin typeface="Fredericka the Great"/>
              <a:ea typeface="Fredericka the Great"/>
              <a:cs typeface="Fredericka the Great"/>
              <a:sym typeface="Fredericka the Great"/>
            </a:endParaRPr>
          </a:p>
          <a:p>
            <a:pPr indent="0" lvl="0" marL="0" marR="0" rtl="0" algn="l">
              <a:spcBef>
                <a:spcPts val="0"/>
              </a:spcBef>
              <a:buSzPct val="25000"/>
              <a:buNone/>
            </a:pPr>
            <a:r>
              <a:rPr b="1" lang="en-US" sz="3000">
                <a:solidFill>
                  <a:schemeClr val="lt1"/>
                </a:solidFill>
                <a:latin typeface="Fredericka the Great"/>
                <a:ea typeface="Fredericka the Great"/>
                <a:cs typeface="Fredericka the Great"/>
                <a:sym typeface="Fredericka the Great"/>
              </a:rPr>
              <a:t>BE AT THE END OF DRAFTING.</a:t>
            </a:r>
          </a:p>
          <a:p>
            <a:pPr indent="0" lvl="0" marL="0" marR="0" rtl="0" algn="l">
              <a:spcBef>
                <a:spcPts val="0"/>
              </a:spcBef>
              <a:buNone/>
            </a:pPr>
            <a:r>
              <a:t/>
            </a:r>
            <a:endParaRPr b="1" sz="3000">
              <a:solidFill>
                <a:schemeClr val="lt1"/>
              </a:solidFill>
              <a:latin typeface="Fredericka the Great"/>
              <a:ea typeface="Fredericka the Great"/>
              <a:cs typeface="Fredericka the Great"/>
              <a:sym typeface="Fredericka the Great"/>
            </a:endParaRPr>
          </a:p>
          <a:p>
            <a:pPr indent="0" lvl="0" marL="0" marR="0" rtl="0" algn="l">
              <a:spcBef>
                <a:spcPts val="0"/>
              </a:spcBef>
              <a:buSzPct val="25000"/>
              <a:buNone/>
            </a:pPr>
            <a:r>
              <a:rPr b="1" lang="en-US" sz="3000">
                <a:solidFill>
                  <a:schemeClr val="lt1"/>
                </a:solidFill>
                <a:latin typeface="Fredericka the Great"/>
                <a:ea typeface="Fredericka the Great"/>
                <a:cs typeface="Fredericka the Great"/>
                <a:sym typeface="Fredericka the Great"/>
              </a:rPr>
              <a:t>TOMORROW…WE WILL WORK ON ENDINGS.</a:t>
            </a:r>
          </a:p>
          <a:p>
            <a:pPr indent="0" lvl="0" marL="0" marR="0" rtl="0" algn="l">
              <a:spcBef>
                <a:spcPts val="0"/>
              </a:spcBef>
              <a:buNone/>
            </a:pPr>
            <a:r>
              <a:t/>
            </a:r>
            <a:endParaRPr sz="3000">
              <a:solidFill>
                <a:schemeClr val="dk1"/>
              </a:solidFill>
              <a:latin typeface="Calibri"/>
              <a:ea typeface="Calibri"/>
              <a:cs typeface="Calibri"/>
              <a:sym typeface="Calibri"/>
            </a:endParaRPr>
          </a:p>
          <a:p>
            <a:pPr indent="0" lvl="0" marL="0" marR="0" rtl="0" algn="l">
              <a:spcBef>
                <a:spcPts val="0"/>
              </a:spcBef>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id="108" name="Shape 108"/>
          <p:cNvPicPr preferRelativeResize="0"/>
          <p:nvPr>
            <p:ph idx="1" type="body"/>
          </p:nvPr>
        </p:nvPicPr>
        <p:blipFill rotWithShape="1">
          <a:blip r:embed="rId3">
            <a:alphaModFix/>
          </a:blip>
          <a:srcRect b="0" l="0" r="0" t="0"/>
          <a:stretch/>
        </p:blipFill>
        <p:spPr>
          <a:xfrm>
            <a:off x="0" y="-13252"/>
            <a:ext cx="9195673" cy="6896756"/>
          </a:xfrm>
          <a:prstGeom prst="rect">
            <a:avLst/>
          </a:prstGeom>
          <a:noFill/>
          <a:ln>
            <a:noFill/>
          </a:ln>
        </p:spPr>
      </p:pic>
      <p:sp>
        <p:nvSpPr>
          <p:cNvPr id="109" name="Shape 109"/>
          <p:cNvSpPr txBox="1"/>
          <p:nvPr/>
        </p:nvSpPr>
        <p:spPr>
          <a:xfrm>
            <a:off x="1470990" y="403527"/>
            <a:ext cx="7724683" cy="606319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200">
                <a:solidFill>
                  <a:schemeClr val="lt1"/>
                </a:solidFill>
                <a:latin typeface="Fredericka the Great"/>
                <a:ea typeface="Fredericka the Great"/>
                <a:cs typeface="Fredericka the Great"/>
                <a:sym typeface="Fredericka the Great"/>
              </a:rPr>
              <a:t>TODAY I WANT TO TEACH YOU THAT:</a:t>
            </a:r>
          </a:p>
          <a:p>
            <a:pPr indent="0" lvl="0" marL="0" marR="0" rtl="0" algn="l">
              <a:spcBef>
                <a:spcPts val="0"/>
              </a:spcBef>
              <a:buNone/>
            </a:pPr>
            <a:r>
              <a:t/>
            </a:r>
            <a:endParaRPr sz="2200">
              <a:solidFill>
                <a:schemeClr val="lt1"/>
              </a:solidFill>
              <a:latin typeface="Fredericka the Great"/>
              <a:ea typeface="Fredericka the Great"/>
              <a:cs typeface="Fredericka the Great"/>
              <a:sym typeface="Fredericka the Great"/>
            </a:endParaRPr>
          </a:p>
          <a:p>
            <a:pPr indent="0" lvl="0" marL="0" marR="0" rtl="0" algn="l">
              <a:spcBef>
                <a:spcPts val="0"/>
              </a:spcBef>
              <a:buNone/>
            </a:pPr>
            <a:r>
              <a:t/>
            </a:r>
            <a:endParaRPr sz="2200">
              <a:solidFill>
                <a:schemeClr val="lt1"/>
              </a:solidFill>
              <a:latin typeface="Fredericka the Great"/>
              <a:ea typeface="Fredericka the Great"/>
              <a:cs typeface="Fredericka the Great"/>
              <a:sym typeface="Fredericka the Great"/>
            </a:endParaRPr>
          </a:p>
          <a:p>
            <a:pPr indent="0" lvl="0" marL="0" marR="0" rtl="0" algn="l">
              <a:spcBef>
                <a:spcPts val="0"/>
              </a:spcBef>
              <a:buNone/>
            </a:pPr>
            <a:r>
              <a:t/>
            </a:r>
            <a:endParaRPr sz="2200">
              <a:solidFill>
                <a:schemeClr val="lt1"/>
              </a:solidFill>
              <a:latin typeface="Fredericka the Great"/>
              <a:ea typeface="Fredericka the Great"/>
              <a:cs typeface="Fredericka the Great"/>
              <a:sym typeface="Fredericka the Great"/>
            </a:endParaRPr>
          </a:p>
          <a:p>
            <a:pPr indent="0" lvl="0" marL="0" marR="0" rtl="0" algn="l">
              <a:spcBef>
                <a:spcPts val="0"/>
              </a:spcBef>
              <a:buNone/>
            </a:pPr>
            <a:r>
              <a:t/>
            </a:r>
            <a:endParaRPr sz="2200">
              <a:solidFill>
                <a:schemeClr val="lt1"/>
              </a:solidFill>
              <a:latin typeface="Bubblegum Sans"/>
              <a:ea typeface="Bubblegum Sans"/>
              <a:cs typeface="Bubblegum Sans"/>
              <a:sym typeface="Bubblegum Sans"/>
            </a:endParaRPr>
          </a:p>
          <a:p>
            <a:pPr indent="0" lvl="0" marL="0" marR="0" rtl="0" algn="l">
              <a:spcBef>
                <a:spcPts val="0"/>
              </a:spcBef>
              <a:buSzPct val="25000"/>
              <a:buNone/>
            </a:pPr>
            <a:r>
              <a:rPr lang="en-US" sz="2200">
                <a:solidFill>
                  <a:schemeClr val="lt1"/>
                </a:solidFill>
                <a:latin typeface="Bubblegum Sans"/>
                <a:ea typeface="Bubblegum Sans"/>
                <a:cs typeface="Bubblegum Sans"/>
                <a:sym typeface="Bubblegum Sans"/>
              </a:rPr>
              <a:t>SOMETHING FICTION WRITERS KNOW: IT IS NOT ENOUGH TO HAVE GOOD IDEAS FOR STORIES. TO MAKE THE 2-D IDEAS FEEL 3-D, THOSE STORIES NEED TO COME TO LIFE. </a:t>
            </a:r>
          </a:p>
          <a:p>
            <a:pPr indent="0" lvl="0" marL="0" marR="0" rtl="0" algn="l">
              <a:spcBef>
                <a:spcPts val="0"/>
              </a:spcBef>
              <a:buNone/>
            </a:pPr>
            <a:r>
              <a:t/>
            </a:r>
            <a:endParaRPr sz="2200">
              <a:solidFill>
                <a:schemeClr val="lt1"/>
              </a:solidFill>
              <a:latin typeface="Bubblegum Sans"/>
              <a:ea typeface="Bubblegum Sans"/>
              <a:cs typeface="Bubblegum Sans"/>
              <a:sym typeface="Bubblegum Sans"/>
            </a:endParaRPr>
          </a:p>
          <a:p>
            <a:pPr indent="0" lvl="0" marL="0" marR="0" rtl="0" algn="l">
              <a:spcBef>
                <a:spcPts val="0"/>
              </a:spcBef>
              <a:buSzPct val="25000"/>
              <a:buNone/>
            </a:pPr>
            <a:r>
              <a:rPr lang="en-US" sz="2200">
                <a:solidFill>
                  <a:schemeClr val="lt1"/>
                </a:solidFill>
                <a:latin typeface="Bubblegum Sans"/>
                <a:ea typeface="Bubblegum Sans"/>
                <a:cs typeface="Bubblegum Sans"/>
                <a:sym typeface="Bubblegum Sans"/>
              </a:rPr>
              <a:t>FICTION WRITERS CAN MAKE THIS HAPPEN BY ASKING, ’IS THERE EVIDENCE IN MY STORY’S EVENTS? DOES MY WRITING SHOW, NOT TELL?’ </a:t>
            </a:r>
          </a:p>
          <a:p>
            <a:pPr indent="0" lvl="0" marL="0" marR="0" rtl="0" algn="l">
              <a:spcBef>
                <a:spcPts val="0"/>
              </a:spcBef>
              <a:buNone/>
            </a:pPr>
            <a:r>
              <a:t/>
            </a:r>
            <a:endParaRPr sz="2200">
              <a:solidFill>
                <a:schemeClr val="lt1"/>
              </a:solidFill>
              <a:latin typeface="Bubblegum Sans"/>
              <a:ea typeface="Bubblegum Sans"/>
              <a:cs typeface="Bubblegum Sans"/>
              <a:sym typeface="Bubblegum Sans"/>
            </a:endParaRPr>
          </a:p>
          <a:p>
            <a:pPr indent="0" lvl="0" marL="0" marR="0" rtl="0" algn="l">
              <a:spcBef>
                <a:spcPts val="0"/>
              </a:spcBef>
              <a:buSzPct val="25000"/>
              <a:buNone/>
            </a:pPr>
            <a:r>
              <a:rPr lang="en-US" sz="2200">
                <a:solidFill>
                  <a:schemeClr val="lt1"/>
                </a:solidFill>
                <a:latin typeface="Bubblegum Sans"/>
                <a:ea typeface="Bubblegum Sans"/>
                <a:cs typeface="Bubblegum Sans"/>
                <a:sym typeface="Bubblegum Sans"/>
              </a:rPr>
              <a:t>AND THEN MAKING SURE THAT THEY STORY-TELL, BIT BY BIT.  </a:t>
            </a:r>
          </a:p>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E3243">
            <a:alpha val="67843"/>
          </a:srgbClr>
        </a:solidFill>
      </p:bgPr>
    </p:bg>
    <p:spTree>
      <p:nvGrpSpPr>
        <p:cNvPr id="352" name="Shape 352"/>
        <p:cNvGrpSpPr/>
        <p:nvPr/>
      </p:nvGrpSpPr>
      <p:grpSpPr>
        <a:xfrm>
          <a:off x="0" y="0"/>
          <a:ext cx="0" cy="0"/>
          <a:chOff x="0" y="0"/>
          <a:chExt cx="0" cy="0"/>
        </a:xfrm>
      </p:grpSpPr>
      <p:pic>
        <p:nvPicPr>
          <p:cNvPr id="353" name="Shape 353"/>
          <p:cNvPicPr preferRelativeResize="0"/>
          <p:nvPr/>
        </p:nvPicPr>
        <p:blipFill>
          <a:blip r:embed="rId3">
            <a:alphaModFix/>
          </a:blip>
          <a:stretch>
            <a:fillRect/>
          </a:stretch>
        </p:blipFill>
        <p:spPr>
          <a:xfrm>
            <a:off x="27" y="0"/>
            <a:ext cx="12192000" cy="6858000"/>
          </a:xfrm>
          <a:prstGeom prst="rect">
            <a:avLst/>
          </a:prstGeom>
          <a:noFill/>
          <a:ln>
            <a:noFill/>
          </a:ln>
        </p:spPr>
      </p:pic>
      <p:pic>
        <p:nvPicPr>
          <p:cNvPr id="354" name="Shape 354"/>
          <p:cNvPicPr preferRelativeResize="0"/>
          <p:nvPr>
            <p:ph idx="1" type="body"/>
          </p:nvPr>
        </p:nvPicPr>
        <p:blipFill rotWithShape="1">
          <a:blip r:embed="rId4">
            <a:alphaModFix/>
          </a:blip>
          <a:srcRect b="5822" l="6575" r="7109" t="5282"/>
          <a:stretch/>
        </p:blipFill>
        <p:spPr>
          <a:xfrm>
            <a:off x="3132666" y="0"/>
            <a:ext cx="5520267" cy="6895925"/>
          </a:xfrm>
          <a:prstGeom prst="rect">
            <a:avLst/>
          </a:prstGeom>
          <a:noFill/>
          <a:ln>
            <a:noFill/>
          </a:ln>
        </p:spPr>
      </p:pic>
      <p:sp>
        <p:nvSpPr>
          <p:cNvPr id="355" name="Shape 355"/>
          <p:cNvSpPr txBox="1"/>
          <p:nvPr/>
        </p:nvSpPr>
        <p:spPr>
          <a:xfrm>
            <a:off x="3192299" y="239186"/>
            <a:ext cx="5435599" cy="7071423"/>
          </a:xfrm>
          <a:prstGeom prst="rect">
            <a:avLst/>
          </a:prstGeom>
          <a:noFill/>
          <a:ln>
            <a:noFill/>
          </a:ln>
        </p:spPr>
        <p:txBody>
          <a:bodyPr anchorCtr="0" anchor="t" bIns="45700" lIns="91425" rIns="91425" tIns="45700">
            <a:noAutofit/>
          </a:bodyPr>
          <a:lstStyle/>
          <a:p>
            <a:pPr indent="0" lvl="0" marL="0" marR="0" rtl="0" algn="ctr">
              <a:lnSpc>
                <a:spcPct val="150000"/>
              </a:lnSpc>
              <a:spcBef>
                <a:spcPts val="0"/>
              </a:spcBef>
              <a:buSzPct val="25000"/>
              <a:buNone/>
            </a:pPr>
            <a:r>
              <a:rPr lang="en-US" sz="1300" u="sng">
                <a:solidFill>
                  <a:schemeClr val="dk1"/>
                </a:solidFill>
                <a:latin typeface="Cutive"/>
                <a:ea typeface="Cutive"/>
                <a:cs typeface="Cutive"/>
                <a:sym typeface="Cutive"/>
              </a:rPr>
              <a:t>House on Fire Test: Check your writing</a:t>
            </a:r>
          </a:p>
          <a:p>
            <a:pPr indent="0" lvl="0" marL="0" marR="0" rtl="0" algn="ctr">
              <a:lnSpc>
                <a:spcPct val="150000"/>
              </a:lnSpc>
              <a:spcBef>
                <a:spcPts val="0"/>
              </a:spcBef>
              <a:buSzPct val="25000"/>
              <a:buNone/>
            </a:pPr>
            <a:r>
              <a:rPr lang="en-US" sz="1300" u="sng">
                <a:solidFill>
                  <a:schemeClr val="dk1"/>
                </a:solidFill>
                <a:latin typeface="Cutive"/>
                <a:ea typeface="Cutive"/>
                <a:cs typeface="Cutive"/>
                <a:sym typeface="Cutive"/>
              </a:rPr>
              <a:t>KEEP WHAT IS IMPORTANT.</a:t>
            </a:r>
          </a:p>
          <a:p>
            <a:pPr indent="0" lvl="0" marL="0" marR="0" rtl="0" algn="ctr">
              <a:lnSpc>
                <a:spcPct val="150000"/>
              </a:lnSpc>
              <a:spcBef>
                <a:spcPts val="0"/>
              </a:spcBef>
              <a:buNone/>
            </a:pPr>
            <a:r>
              <a:t/>
            </a:r>
            <a:endParaRPr sz="1300" u="sng">
              <a:solidFill>
                <a:schemeClr val="dk1"/>
              </a:solidFill>
              <a:latin typeface="Cutive"/>
              <a:ea typeface="Cutive"/>
              <a:cs typeface="Cutive"/>
              <a:sym typeface="Cutive"/>
            </a:endParaRPr>
          </a:p>
          <a:p>
            <a:pPr indent="-323850" lvl="0" marL="342900" marR="0" rtl="0" algn="ctr">
              <a:lnSpc>
                <a:spcPct val="150000"/>
              </a:lnSpc>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Actions, thought and dialogue that move the story</a:t>
            </a:r>
          </a:p>
          <a:p>
            <a:pPr indent="-323850" lvl="0" marL="342900" marR="0" rtl="0" algn="ctr">
              <a:lnSpc>
                <a:spcPct val="150000"/>
              </a:lnSpc>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Actions, thoughts and dialogue that develop character.</a:t>
            </a:r>
          </a:p>
          <a:p>
            <a:pPr indent="-323850" lvl="0" marL="342900" marR="0" rtl="0" algn="ctr">
              <a:lnSpc>
                <a:spcPct val="150000"/>
              </a:lnSpc>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Descriptions and moments that highlight theme.</a:t>
            </a:r>
          </a:p>
          <a:p>
            <a:pPr indent="-323850" lvl="0" marL="342900" marR="0" rtl="0" algn="ctr">
              <a:lnSpc>
                <a:spcPct val="150000"/>
              </a:lnSpc>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Images and metaphors that pop out meaning.</a:t>
            </a:r>
          </a:p>
          <a:p>
            <a:pPr indent="-323850" lvl="0" marL="342900" marR="0" rtl="0" algn="ctr">
              <a:lnSpc>
                <a:spcPct val="150000"/>
              </a:lnSpc>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Summaries that explain important information.</a:t>
            </a:r>
          </a:p>
          <a:p>
            <a:pPr lvl="0" marR="0" rtl="0" algn="ctr">
              <a:lnSpc>
                <a:spcPct val="150000"/>
              </a:lnSpc>
              <a:spcBef>
                <a:spcPts val="0"/>
              </a:spcBef>
              <a:buNone/>
            </a:pPr>
            <a:r>
              <a:t/>
            </a:r>
            <a:endParaRPr sz="1300"/>
          </a:p>
          <a:p>
            <a:pPr indent="0" lvl="0" marL="0" marR="0" rtl="0" algn="ctr">
              <a:lnSpc>
                <a:spcPct val="150000"/>
              </a:lnSpc>
              <a:spcBef>
                <a:spcPts val="0"/>
              </a:spcBef>
              <a:buSzPct val="25000"/>
              <a:buNone/>
            </a:pPr>
            <a:r>
              <a:rPr lang="en-US" sz="1300" u="sng">
                <a:solidFill>
                  <a:schemeClr val="dk1"/>
                </a:solidFill>
                <a:latin typeface="Cutive"/>
                <a:ea typeface="Cutive"/>
                <a:cs typeface="Cutive"/>
                <a:sym typeface="Cutive"/>
              </a:rPr>
              <a:t>CUT WHAT IS NOT.</a:t>
            </a:r>
          </a:p>
          <a:p>
            <a:pPr indent="-266700" lvl="0" marL="285750" marR="0" rtl="0" algn="ctr">
              <a:lnSpc>
                <a:spcPct val="150000"/>
              </a:lnSpc>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Actions, thoughts and dialogue that don’t do any work. </a:t>
            </a:r>
          </a:p>
          <a:p>
            <a:pPr indent="-266700" lvl="0" marL="285750" marR="0" rtl="0" algn="ctr">
              <a:lnSpc>
                <a:spcPct val="150000"/>
              </a:lnSpc>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Adjectives and frilly language that could be replaces with strong nouns and verbs.</a:t>
            </a:r>
          </a:p>
          <a:p>
            <a:pPr indent="-266700" lvl="0" marL="285750" marR="0" rtl="0" algn="ctr">
              <a:lnSpc>
                <a:spcPct val="150000"/>
              </a:lnSpc>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Descriptions that don’t give important information</a:t>
            </a:r>
          </a:p>
          <a:p>
            <a:pPr indent="-266700" lvl="0" marL="285750" marR="0" rtl="0" algn="ctr">
              <a:lnSpc>
                <a:spcPct val="150000"/>
              </a:lnSpc>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Distracting details.</a:t>
            </a:r>
          </a:p>
          <a:p>
            <a:pPr indent="-266700" lvl="0" marL="285750" marR="0" rtl="0" algn="ctr">
              <a:lnSpc>
                <a:spcPct val="150000"/>
              </a:lnSpc>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Scenes that don’t give important info, or could be summarized.</a:t>
            </a:r>
          </a:p>
          <a:p>
            <a:pPr indent="-266700" lvl="0" marL="285750" marR="0" rtl="0" algn="ctr">
              <a:lnSpc>
                <a:spcPct val="150000"/>
              </a:lnSpc>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Summaries that give background information that the reader doesn’t need. </a:t>
            </a:r>
          </a:p>
          <a:p>
            <a:pPr indent="0" lvl="0" marL="0" marR="0" rtl="0" algn="ctr">
              <a:lnSpc>
                <a:spcPct val="150000"/>
              </a:lnSpc>
              <a:spcBef>
                <a:spcPts val="0"/>
              </a:spcBef>
              <a:buNone/>
            </a:pPr>
            <a:r>
              <a:t/>
            </a:r>
            <a:endParaRPr sz="1300">
              <a:solidFill>
                <a:schemeClr val="dk1"/>
              </a:solidFill>
              <a:latin typeface="Cutive"/>
              <a:ea typeface="Cutive"/>
              <a:cs typeface="Cutive"/>
              <a:sym typeface="Cutive"/>
            </a:endParaRPr>
          </a:p>
          <a:p>
            <a:pPr indent="-342900" lvl="0" marL="342900" marR="0" rtl="0" algn="ctr">
              <a:lnSpc>
                <a:spcPct val="150000"/>
              </a:lnSpc>
              <a:spcBef>
                <a:spcPts val="0"/>
              </a:spcBef>
              <a:buClr>
                <a:schemeClr val="dk1"/>
              </a:buClr>
              <a:buFont typeface="Noto Sans Symbols"/>
              <a:buNone/>
            </a:pPr>
            <a:r>
              <a:t/>
            </a:r>
            <a:endParaRPr sz="13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E3243">
            <a:alpha val="76862"/>
          </a:srgbClr>
        </a:solidFill>
      </p:bgPr>
    </p:bg>
    <p:spTree>
      <p:nvGrpSpPr>
        <p:cNvPr id="359" name="Shape 359"/>
        <p:cNvGrpSpPr/>
        <p:nvPr/>
      </p:nvGrpSpPr>
      <p:grpSpPr>
        <a:xfrm>
          <a:off x="0" y="0"/>
          <a:ext cx="0" cy="0"/>
          <a:chOff x="0" y="0"/>
          <a:chExt cx="0" cy="0"/>
        </a:xfrm>
      </p:grpSpPr>
      <p:pic>
        <p:nvPicPr>
          <p:cNvPr id="360" name="Shape 360"/>
          <p:cNvPicPr preferRelativeResize="0"/>
          <p:nvPr/>
        </p:nvPicPr>
        <p:blipFill>
          <a:blip r:embed="rId3">
            <a:alphaModFix/>
          </a:blip>
          <a:stretch>
            <a:fillRect/>
          </a:stretch>
        </p:blipFill>
        <p:spPr>
          <a:xfrm>
            <a:off x="27" y="0"/>
            <a:ext cx="12192000" cy="6858000"/>
          </a:xfrm>
          <a:prstGeom prst="rect">
            <a:avLst/>
          </a:prstGeom>
          <a:noFill/>
          <a:ln>
            <a:noFill/>
          </a:ln>
        </p:spPr>
      </p:pic>
      <p:pic>
        <p:nvPicPr>
          <p:cNvPr id="361" name="Shape 361"/>
          <p:cNvPicPr preferRelativeResize="0"/>
          <p:nvPr>
            <p:ph idx="1" type="body"/>
          </p:nvPr>
        </p:nvPicPr>
        <p:blipFill rotWithShape="1">
          <a:blip r:embed="rId4">
            <a:alphaModFix/>
          </a:blip>
          <a:srcRect b="5822" l="6575" r="7109" t="5282"/>
          <a:stretch/>
        </p:blipFill>
        <p:spPr>
          <a:xfrm>
            <a:off x="3132666" y="0"/>
            <a:ext cx="5520267" cy="6895925"/>
          </a:xfrm>
          <a:prstGeom prst="rect">
            <a:avLst/>
          </a:prstGeom>
          <a:noFill/>
          <a:ln>
            <a:noFill/>
          </a:ln>
        </p:spPr>
      </p:pic>
      <p:sp>
        <p:nvSpPr>
          <p:cNvPr id="362" name="Shape 362"/>
          <p:cNvSpPr txBox="1"/>
          <p:nvPr/>
        </p:nvSpPr>
        <p:spPr>
          <a:xfrm>
            <a:off x="3192299" y="239186"/>
            <a:ext cx="5435599" cy="661719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300" u="sng">
                <a:solidFill>
                  <a:schemeClr val="dk1"/>
                </a:solidFill>
                <a:latin typeface="Cutive"/>
                <a:ea typeface="Cutive"/>
                <a:cs typeface="Cutive"/>
                <a:sym typeface="Cutive"/>
              </a:rPr>
              <a:t>HOW TO WRITE COMPELLING FICTION:</a:t>
            </a:r>
          </a:p>
          <a:p>
            <a:pPr indent="0" lvl="0" marL="0" marR="0" rtl="0" algn="ctr">
              <a:spcBef>
                <a:spcPts val="0"/>
              </a:spcBef>
              <a:buSzPct val="25000"/>
              <a:buNone/>
            </a:pPr>
            <a:r>
              <a:rPr lang="en-US" sz="1300" u="sng">
                <a:solidFill>
                  <a:schemeClr val="dk1"/>
                </a:solidFill>
                <a:latin typeface="Cutive"/>
                <a:ea typeface="Cutive"/>
                <a:cs typeface="Cutive"/>
                <a:sym typeface="Cutive"/>
              </a:rPr>
              <a:t> </a:t>
            </a:r>
          </a:p>
          <a:p>
            <a:pPr indent="-266700" lvl="0" marL="285750" marR="0" rtl="0" algn="l">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Brainstorm a great story idea (small moments, places, events, issues, struggles, stories you wish existed).</a:t>
            </a:r>
          </a:p>
          <a:p>
            <a:pPr indent="-285750" lvl="0" marL="285750" marR="0" rtl="0" algn="l">
              <a:spcBef>
                <a:spcPts val="0"/>
              </a:spcBef>
              <a:buClr>
                <a:schemeClr val="dk1"/>
              </a:buClr>
              <a:buFont typeface="Noto Sans Symbols"/>
              <a:buNone/>
            </a:pPr>
            <a:r>
              <a:t/>
            </a:r>
            <a:endParaRPr sz="8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Make your characters come alive (traits, wants, struggles, attitude, relationships).</a:t>
            </a:r>
          </a:p>
          <a:p>
            <a:pPr indent="-285750" lvl="0" marL="285750" marR="0" rtl="0" algn="l">
              <a:spcBef>
                <a:spcPts val="0"/>
              </a:spcBef>
              <a:buClr>
                <a:schemeClr val="dk1"/>
              </a:buClr>
              <a:buFont typeface="Noto Sans Symbols"/>
              <a:buNone/>
            </a:pPr>
            <a:r>
              <a:t/>
            </a:r>
            <a:endParaRPr sz="8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Test-drive your character in scenes (envision and write actions, feelings, dialogue, setting, point of view).</a:t>
            </a:r>
          </a:p>
          <a:p>
            <a:pPr indent="-285750" lvl="0" marL="285750" marR="0" rtl="0" algn="l">
              <a:spcBef>
                <a:spcPts val="0"/>
              </a:spcBef>
              <a:buClr>
                <a:schemeClr val="dk1"/>
              </a:buClr>
              <a:buFont typeface="Noto Sans Symbols"/>
              <a:buNone/>
            </a:pPr>
            <a:r>
              <a:t/>
            </a:r>
            <a:endParaRPr sz="8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Plot several versions of your story, aiming to intensify the problem (use arcs, timelines and storyboards).</a:t>
            </a:r>
          </a:p>
          <a:p>
            <a:pPr indent="-285750" lvl="0" marL="285750" marR="0" rtl="0" algn="l">
              <a:spcBef>
                <a:spcPts val="0"/>
              </a:spcBef>
              <a:buClr>
                <a:schemeClr val="dk1"/>
              </a:buClr>
              <a:buFont typeface="Noto Sans Symbols"/>
              <a:buNone/>
            </a:pPr>
            <a:r>
              <a:t/>
            </a:r>
            <a:endParaRPr sz="8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Draft a 3-D story (story-tell bit-by-bit, include evidence of your characters’ actions, thought and feelings. </a:t>
            </a:r>
          </a:p>
          <a:p>
            <a:pPr indent="-285750" lvl="0" marL="285750" marR="0" rtl="0" algn="l">
              <a:spcBef>
                <a:spcPts val="0"/>
              </a:spcBef>
              <a:buClr>
                <a:schemeClr val="dk1"/>
              </a:buClr>
              <a:buFont typeface="Noto Sans Symbols"/>
              <a:buNone/>
            </a:pPr>
            <a:r>
              <a:t/>
            </a:r>
            <a:endParaRPr sz="8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Manage space and time (Use summary to quickly move and transitional words and phrases to change time and place).</a:t>
            </a:r>
          </a:p>
          <a:p>
            <a:pPr indent="-285750" lvl="0" marL="285750" marR="0" rtl="0" algn="l">
              <a:spcBef>
                <a:spcPts val="0"/>
              </a:spcBef>
              <a:buClr>
                <a:schemeClr val="dk1"/>
              </a:buClr>
              <a:buFont typeface="Noto Sans Symbols"/>
              <a:buNone/>
            </a:pPr>
            <a:r>
              <a:t/>
            </a:r>
            <a:endParaRPr sz="8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Become the main character, living through the drama of the story. </a:t>
            </a:r>
          </a:p>
          <a:p>
            <a:pPr indent="-285750" lvl="0" marL="285750" marR="0" rtl="0" algn="l">
              <a:spcBef>
                <a:spcPts val="0"/>
              </a:spcBef>
              <a:buClr>
                <a:schemeClr val="dk1"/>
              </a:buClr>
              <a:buFont typeface="Noto Sans Symbols"/>
              <a:buNone/>
            </a:pPr>
            <a:r>
              <a:t/>
            </a:r>
            <a:endParaRPr sz="8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Use paragraphs wisely to move in place and time, to highlight dramatic effect. </a:t>
            </a:r>
          </a:p>
          <a:p>
            <a:pPr indent="-285750" lvl="0" marL="285750" marR="0" rtl="0" algn="l">
              <a:spcBef>
                <a:spcPts val="0"/>
              </a:spcBef>
              <a:buClr>
                <a:schemeClr val="dk1"/>
              </a:buClr>
              <a:buFont typeface="Noto Sans Symbols"/>
              <a:buNone/>
            </a:pPr>
            <a:r>
              <a:t/>
            </a:r>
            <a:endParaRPr sz="800">
              <a:solidFill>
                <a:schemeClr val="dk1"/>
              </a:solidFill>
              <a:latin typeface="Cutive"/>
              <a:ea typeface="Cutive"/>
              <a:cs typeface="Cutive"/>
              <a:sym typeface="Cutive"/>
            </a:endParaRPr>
          </a:p>
          <a:p>
            <a:pPr indent="-266700" lvl="0" marL="285750" marR="0" rtl="0" algn="l">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Revise the lead (small action, mood, theme, setting, foreshadow).</a:t>
            </a:r>
          </a:p>
          <a:p>
            <a:pPr indent="-266700" lvl="0" marL="285750" marR="0" rtl="0" algn="l">
              <a:spcBef>
                <a:spcPts val="0"/>
              </a:spcBef>
              <a:buClr>
                <a:schemeClr val="dk1"/>
              </a:buClr>
              <a:buSzPct val="100000"/>
              <a:buFont typeface="Noto Sans Symbols"/>
              <a:buChar char="✓"/>
            </a:pPr>
            <a:r>
              <a:rPr lang="en-US" sz="1300">
                <a:solidFill>
                  <a:schemeClr val="dk1"/>
                </a:solidFill>
                <a:latin typeface="Cutive"/>
                <a:ea typeface="Cutive"/>
                <a:cs typeface="Cutive"/>
                <a:sym typeface="Cutive"/>
              </a:rPr>
              <a:t>Research key facts to make the story believable.</a:t>
            </a:r>
          </a:p>
          <a:p>
            <a:pPr indent="-285750" lvl="0" marL="285750" marR="0" rtl="0" algn="l">
              <a:spcBef>
                <a:spcPts val="0"/>
              </a:spcBef>
              <a:buClr>
                <a:schemeClr val="dk1"/>
              </a:buClr>
              <a:buFont typeface="Noto Sans Symbols"/>
              <a:buNone/>
            </a:pPr>
            <a:r>
              <a:t/>
            </a:r>
            <a:endParaRPr sz="800">
              <a:solidFill>
                <a:schemeClr val="dk1"/>
              </a:solidFill>
              <a:latin typeface="Cutive"/>
              <a:ea typeface="Cutive"/>
              <a:cs typeface="Cutive"/>
              <a:sym typeface="Cutive"/>
            </a:endParaRPr>
          </a:p>
          <a:p>
            <a:pPr indent="-285750" lvl="0" marL="285750" marR="0" rtl="0" algn="l">
              <a:spcBef>
                <a:spcPts val="0"/>
              </a:spcBef>
              <a:buClr>
                <a:schemeClr val="dk1"/>
              </a:buClr>
              <a:buSzPct val="123076"/>
              <a:buFont typeface="Noto Sans Symbols"/>
              <a:buChar char="✓"/>
            </a:pPr>
            <a:r>
              <a:rPr lang="en-US" sz="1300">
                <a:solidFill>
                  <a:schemeClr val="dk1"/>
                </a:solidFill>
                <a:latin typeface="Cutive"/>
                <a:ea typeface="Cutive"/>
                <a:cs typeface="Cutive"/>
                <a:sym typeface="Cutive"/>
              </a:rPr>
              <a:t>Get rid of extra stuff that weighs the story down.</a:t>
            </a:r>
            <a:r>
              <a:rPr lang="en-US" sz="1600">
                <a:solidFill>
                  <a:schemeClr val="dk1"/>
                </a:solidFill>
                <a:latin typeface="Cutive"/>
                <a:ea typeface="Cutive"/>
                <a:cs typeface="Cutive"/>
                <a:sym typeface="Cutive"/>
              </a:rPr>
              <a:t> </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E3243">
            <a:alpha val="72941"/>
          </a:srgbClr>
        </a:solidFill>
      </p:bgPr>
    </p:bg>
    <p:spTree>
      <p:nvGrpSpPr>
        <p:cNvPr id="366" name="Shape 366"/>
        <p:cNvGrpSpPr/>
        <p:nvPr/>
      </p:nvGrpSpPr>
      <p:grpSpPr>
        <a:xfrm>
          <a:off x="0" y="0"/>
          <a:ext cx="0" cy="0"/>
          <a:chOff x="0" y="0"/>
          <a:chExt cx="0" cy="0"/>
        </a:xfrm>
      </p:grpSpPr>
      <p:sp>
        <p:nvSpPr>
          <p:cNvPr id="367" name="Shape 367"/>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4000" u="none" cap="none" strike="noStrike">
              <a:solidFill>
                <a:schemeClr val="lt1"/>
              </a:solidFill>
              <a:latin typeface="Short Stack"/>
              <a:ea typeface="Short Stack"/>
              <a:cs typeface="Short Stack"/>
              <a:sym typeface="Short Stack"/>
            </a:endParaRPr>
          </a:p>
        </p:txBody>
      </p:sp>
      <p:pic>
        <p:nvPicPr>
          <p:cNvPr id="368" name="Shape 368"/>
          <p:cNvPicPr preferRelativeResize="0"/>
          <p:nvPr/>
        </p:nvPicPr>
        <p:blipFill>
          <a:blip r:embed="rId3">
            <a:alphaModFix/>
          </a:blip>
          <a:stretch>
            <a:fillRect/>
          </a:stretch>
        </p:blipFill>
        <p:spPr>
          <a:xfrm>
            <a:off x="27" y="0"/>
            <a:ext cx="12192000" cy="6858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pic>
        <p:nvPicPr>
          <p:cNvPr id="373" name="Shape 373"/>
          <p:cNvPicPr preferRelativeResize="0"/>
          <p:nvPr/>
        </p:nvPicPr>
        <p:blipFill rotWithShape="1">
          <a:blip r:embed="rId3">
            <a:alphaModFix/>
          </a:blip>
          <a:srcRect b="0" l="0" r="0" t="0"/>
          <a:stretch/>
        </p:blipFill>
        <p:spPr>
          <a:xfrm>
            <a:off x="0" y="106017"/>
            <a:ext cx="9144000" cy="6858000"/>
          </a:xfrm>
          <a:prstGeom prst="rect">
            <a:avLst/>
          </a:prstGeom>
          <a:solidFill>
            <a:schemeClr val="lt1"/>
          </a:solidFill>
          <a:ln>
            <a:noFill/>
          </a:ln>
        </p:spPr>
      </p:pic>
      <p:sp>
        <p:nvSpPr>
          <p:cNvPr id="374" name="Shape 374"/>
          <p:cNvSpPr txBox="1"/>
          <p:nvPr/>
        </p:nvSpPr>
        <p:spPr>
          <a:xfrm>
            <a:off x="3697357" y="106017"/>
            <a:ext cx="8362121" cy="4401204"/>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4000">
              <a:solidFill>
                <a:srgbClr val="000000"/>
              </a:solidFill>
              <a:latin typeface="Short Stack"/>
              <a:ea typeface="Short Stack"/>
              <a:cs typeface="Short Stack"/>
              <a:sym typeface="Short Stack"/>
            </a:endParaRPr>
          </a:p>
          <a:p>
            <a:pPr indent="0" lvl="0" marL="0" marR="0" rtl="0" algn="l">
              <a:spcBef>
                <a:spcPts val="0"/>
              </a:spcBef>
              <a:buNone/>
            </a:pPr>
            <a:r>
              <a:t/>
            </a:r>
            <a:endParaRPr sz="4000">
              <a:solidFill>
                <a:srgbClr val="FE3243"/>
              </a:solidFill>
              <a:latin typeface="Short Stack"/>
              <a:ea typeface="Short Stack"/>
              <a:cs typeface="Short Stack"/>
              <a:sym typeface="Short Stack"/>
            </a:endParaRP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UNIT ONE: NARRATIVE</a:t>
            </a:r>
          </a:p>
          <a:p>
            <a:pPr indent="0" lvl="0" marL="0" marR="0" rtl="0" algn="l">
              <a:spcBef>
                <a:spcPts val="0"/>
              </a:spcBef>
              <a:buNone/>
            </a:pPr>
            <a:r>
              <a:t/>
            </a:r>
            <a:endParaRPr sz="4000">
              <a:solidFill>
                <a:srgbClr val="FE3243"/>
              </a:solidFill>
              <a:latin typeface="Fredericka the Great"/>
              <a:ea typeface="Fredericka the Great"/>
              <a:cs typeface="Fredericka the Great"/>
              <a:sym typeface="Fredericka the Great"/>
            </a:endParaRP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BEND TWO: DRAFTING AND REVISING WITH AN EYE TOWARD MEANING</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pic>
        <p:nvPicPr>
          <p:cNvPr id="379" name="Shape 379"/>
          <p:cNvPicPr preferRelativeResize="0"/>
          <p:nvPr/>
        </p:nvPicPr>
        <p:blipFill rotWithShape="1">
          <a:blip r:embed="rId3">
            <a:alphaModFix/>
          </a:blip>
          <a:srcRect b="0" l="0" r="0" t="0"/>
          <a:stretch/>
        </p:blipFill>
        <p:spPr>
          <a:xfrm>
            <a:off x="0" y="0"/>
            <a:ext cx="9144000" cy="6858000"/>
          </a:xfrm>
          <a:prstGeom prst="rect">
            <a:avLst/>
          </a:prstGeom>
          <a:solidFill>
            <a:schemeClr val="lt1"/>
          </a:solidFill>
          <a:ln>
            <a:noFill/>
          </a:ln>
        </p:spPr>
      </p:pic>
      <p:sp>
        <p:nvSpPr>
          <p:cNvPr id="380" name="Shape 380"/>
          <p:cNvSpPr txBox="1"/>
          <p:nvPr/>
        </p:nvSpPr>
        <p:spPr>
          <a:xfrm>
            <a:off x="3697357" y="106017"/>
            <a:ext cx="8494643" cy="378565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4000">
              <a:solidFill>
                <a:srgbClr val="FE3243"/>
              </a:solidFill>
              <a:latin typeface="Short Stack"/>
              <a:ea typeface="Short Stack"/>
              <a:cs typeface="Short Stack"/>
              <a:sym typeface="Short Stack"/>
            </a:endParaRPr>
          </a:p>
          <a:p>
            <a:pPr indent="0" lvl="0" marL="0" marR="0" rtl="0" algn="l">
              <a:spcBef>
                <a:spcPts val="0"/>
              </a:spcBef>
              <a:buNone/>
            </a:pPr>
            <a:r>
              <a:t/>
            </a:r>
            <a:endParaRPr sz="4000">
              <a:solidFill>
                <a:srgbClr val="FE3243"/>
              </a:solidFill>
              <a:latin typeface="Short Stack"/>
              <a:ea typeface="Short Stack"/>
              <a:cs typeface="Short Stack"/>
              <a:sym typeface="Short Stack"/>
            </a:endParaRP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SESSION 10: </a:t>
            </a:r>
          </a:p>
          <a:p>
            <a:pPr indent="0" lvl="0" marL="0" marR="0" rtl="0" algn="l">
              <a:spcBef>
                <a:spcPts val="0"/>
              </a:spcBef>
              <a:buNone/>
            </a:pPr>
            <a:r>
              <a:t/>
            </a:r>
            <a:endParaRPr sz="4000">
              <a:solidFill>
                <a:srgbClr val="FE3243"/>
              </a:solidFill>
              <a:latin typeface="Fredericka the Great"/>
              <a:ea typeface="Fredericka the Great"/>
              <a:cs typeface="Fredericka the Great"/>
              <a:sym typeface="Fredericka the Great"/>
            </a:endParaRP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WRITING ENDINGS THAT MAKE READERS SWOON.</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BC1C5">
            <a:alpha val="20784"/>
          </a:srgbClr>
        </a:solidFill>
      </p:bgPr>
    </p:bg>
    <p:spTree>
      <p:nvGrpSpPr>
        <p:cNvPr id="384" name="Shape 384"/>
        <p:cNvGrpSpPr/>
        <p:nvPr/>
      </p:nvGrpSpPr>
      <p:grpSpPr>
        <a:xfrm>
          <a:off x="0" y="0"/>
          <a:ext cx="0" cy="0"/>
          <a:chOff x="0" y="0"/>
          <a:chExt cx="0" cy="0"/>
        </a:xfrm>
      </p:grpSpPr>
      <p:pic>
        <p:nvPicPr>
          <p:cNvPr id="385" name="Shape 385"/>
          <p:cNvPicPr preferRelativeResize="0"/>
          <p:nvPr/>
        </p:nvPicPr>
        <p:blipFill rotWithShape="1">
          <a:blip r:embed="rId3">
            <a:alphaModFix/>
          </a:blip>
          <a:srcRect b="0" l="0" r="0" t="0"/>
          <a:stretch/>
        </p:blipFill>
        <p:spPr>
          <a:xfrm>
            <a:off x="3177200" y="0"/>
            <a:ext cx="8225700" cy="6858000"/>
          </a:xfrm>
          <a:prstGeom prst="rect">
            <a:avLst/>
          </a:prstGeom>
          <a:noFill/>
          <a:ln>
            <a:noFill/>
          </a:ln>
        </p:spPr>
      </p:pic>
      <p:sp>
        <p:nvSpPr>
          <p:cNvPr id="386" name="Shape 386"/>
          <p:cNvSpPr txBox="1"/>
          <p:nvPr/>
        </p:nvSpPr>
        <p:spPr>
          <a:xfrm>
            <a:off x="0" y="242500"/>
            <a:ext cx="3436800" cy="11694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3500">
                <a:solidFill>
                  <a:schemeClr val="dk1"/>
                </a:solidFill>
                <a:latin typeface="Cutive"/>
                <a:ea typeface="Cutive"/>
                <a:cs typeface="Cutive"/>
                <a:sym typeface="Cutive"/>
              </a:rPr>
              <a:t>DEUS EX MACHINA</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Shape 391"/>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id="392" name="Shape 392"/>
          <p:cNvPicPr preferRelativeResize="0"/>
          <p:nvPr>
            <p:ph idx="1" type="body"/>
          </p:nvPr>
        </p:nvPicPr>
        <p:blipFill rotWithShape="1">
          <a:blip r:embed="rId3">
            <a:alphaModFix/>
          </a:blip>
          <a:srcRect b="0" l="0" r="0" t="0"/>
          <a:stretch/>
        </p:blipFill>
        <p:spPr>
          <a:xfrm>
            <a:off x="0" y="0"/>
            <a:ext cx="9195673" cy="6896756"/>
          </a:xfrm>
          <a:prstGeom prst="rect">
            <a:avLst/>
          </a:prstGeom>
          <a:noFill/>
          <a:ln>
            <a:noFill/>
          </a:ln>
        </p:spPr>
      </p:pic>
      <p:sp>
        <p:nvSpPr>
          <p:cNvPr id="393" name="Shape 393"/>
          <p:cNvSpPr txBox="1"/>
          <p:nvPr/>
        </p:nvSpPr>
        <p:spPr>
          <a:xfrm>
            <a:off x="1318592" y="386593"/>
            <a:ext cx="7724683" cy="524758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200">
                <a:solidFill>
                  <a:srgbClr val="FFFFFF"/>
                </a:solidFill>
                <a:latin typeface="Fredericka the Great"/>
                <a:ea typeface="Fredericka the Great"/>
                <a:cs typeface="Fredericka the Great"/>
                <a:sym typeface="Fredericka the Great"/>
              </a:rPr>
              <a:t>TODAY I WANT TO TEACH YOU THAT:</a:t>
            </a:r>
          </a:p>
          <a:p>
            <a:pPr indent="0" lvl="0" marL="0" marR="0" rtl="0" algn="l">
              <a:spcBef>
                <a:spcPts val="0"/>
              </a:spcBef>
              <a:buNone/>
            </a:pPr>
            <a:r>
              <a:t/>
            </a:r>
            <a:endParaRPr sz="2200">
              <a:solidFill>
                <a:srgbClr val="FFFFFF"/>
              </a:solidFill>
              <a:latin typeface="Fredericka the Great"/>
              <a:ea typeface="Fredericka the Great"/>
              <a:cs typeface="Fredericka the Great"/>
              <a:sym typeface="Fredericka the Great"/>
            </a:endParaRPr>
          </a:p>
          <a:p>
            <a:pPr indent="0" lvl="0" marL="0" marR="0" rtl="0" algn="l">
              <a:spcBef>
                <a:spcPts val="0"/>
              </a:spcBef>
              <a:buNone/>
            </a:pPr>
            <a:r>
              <a:t/>
            </a:r>
            <a:endParaRPr sz="2200">
              <a:solidFill>
                <a:srgbClr val="FFFFFF"/>
              </a:solidFill>
              <a:latin typeface="Fredericka the Great"/>
              <a:ea typeface="Fredericka the Great"/>
              <a:cs typeface="Fredericka the Great"/>
              <a:sym typeface="Fredericka the Great"/>
            </a:endParaRPr>
          </a:p>
          <a:p>
            <a:pPr indent="0" lvl="0" marL="0" marR="0" rtl="0" algn="l">
              <a:spcBef>
                <a:spcPts val="0"/>
              </a:spcBef>
              <a:buNone/>
            </a:pPr>
            <a:r>
              <a:t/>
            </a:r>
            <a:endParaRPr sz="2200">
              <a:solidFill>
                <a:srgbClr val="FFFFFF"/>
              </a:solidFill>
              <a:latin typeface="Fredericka the Great"/>
              <a:ea typeface="Fredericka the Great"/>
              <a:cs typeface="Fredericka the Great"/>
              <a:sym typeface="Fredericka the Great"/>
            </a:endParaRPr>
          </a:p>
          <a:p>
            <a:pPr indent="0" lvl="0" marL="0" marR="0" rtl="0" algn="l">
              <a:spcBef>
                <a:spcPts val="0"/>
              </a:spcBef>
              <a:buNone/>
            </a:pPr>
            <a:r>
              <a:t/>
            </a:r>
            <a:endParaRPr sz="2200">
              <a:solidFill>
                <a:srgbClr val="FFFFFF"/>
              </a:solidFill>
              <a:latin typeface="Fredericka the Great"/>
              <a:ea typeface="Fredericka the Great"/>
              <a:cs typeface="Fredericka the Great"/>
              <a:sym typeface="Fredericka the Great"/>
            </a:endParaRPr>
          </a:p>
          <a:p>
            <a:pPr indent="0" lvl="0" marL="0" marR="0" rtl="0" algn="l">
              <a:spcBef>
                <a:spcPts val="0"/>
              </a:spcBef>
              <a:buSzPct val="25000"/>
              <a:buNone/>
            </a:pPr>
            <a:r>
              <a:rPr lang="en-US" sz="3500">
                <a:solidFill>
                  <a:srgbClr val="FFFFFF"/>
                </a:solidFill>
                <a:latin typeface="Bubblegum Sans"/>
                <a:ea typeface="Bubblegum Sans"/>
                <a:cs typeface="Bubblegum Sans"/>
                <a:sym typeface="Bubblegum Sans"/>
              </a:rPr>
              <a:t>writers take their time with endings, weighing and considering and revising until they find one that fits. They know a satisfying ending will tie up loose ends, resolve the unresolved difficulties, and bring home the story’s meaning.</a:t>
            </a:r>
          </a:p>
          <a:p>
            <a:pPr indent="0" lvl="0" marL="0" marR="0" rtl="0" algn="l">
              <a:spcBef>
                <a:spcPts val="0"/>
              </a:spcBef>
              <a:buNone/>
            </a:pPr>
            <a:r>
              <a:t/>
            </a:r>
            <a:endParaRPr sz="1800">
              <a:solidFill>
                <a:srgbClr val="000000"/>
              </a:solidFill>
              <a:latin typeface="Calibri"/>
              <a:ea typeface="Calibri"/>
              <a:cs typeface="Calibri"/>
              <a:sym typeface="Calibri"/>
            </a:endParaRPr>
          </a:p>
          <a:p>
            <a:pPr indent="0" lvl="0" marL="0" marR="0" rtl="0" algn="l">
              <a:spcBef>
                <a:spcPts val="0"/>
              </a:spcBef>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E3243">
            <a:alpha val="76862"/>
          </a:srgbClr>
        </a:solidFill>
      </p:bgPr>
    </p:bg>
    <p:spTree>
      <p:nvGrpSpPr>
        <p:cNvPr id="397" name="Shape 397"/>
        <p:cNvGrpSpPr/>
        <p:nvPr/>
      </p:nvGrpSpPr>
      <p:grpSpPr>
        <a:xfrm>
          <a:off x="0" y="0"/>
          <a:ext cx="0" cy="0"/>
          <a:chOff x="0" y="0"/>
          <a:chExt cx="0" cy="0"/>
        </a:xfrm>
      </p:grpSpPr>
      <p:pic>
        <p:nvPicPr>
          <p:cNvPr id="398" name="Shape 398"/>
          <p:cNvPicPr preferRelativeResize="0"/>
          <p:nvPr/>
        </p:nvPicPr>
        <p:blipFill>
          <a:blip r:embed="rId3">
            <a:alphaModFix/>
          </a:blip>
          <a:stretch>
            <a:fillRect/>
          </a:stretch>
        </p:blipFill>
        <p:spPr>
          <a:xfrm>
            <a:off x="27" y="0"/>
            <a:ext cx="12192000" cy="6858000"/>
          </a:xfrm>
          <a:prstGeom prst="rect">
            <a:avLst/>
          </a:prstGeom>
          <a:noFill/>
          <a:ln>
            <a:noFill/>
          </a:ln>
        </p:spPr>
      </p:pic>
      <p:pic>
        <p:nvPicPr>
          <p:cNvPr id="399" name="Shape 399"/>
          <p:cNvPicPr preferRelativeResize="0"/>
          <p:nvPr>
            <p:ph idx="1" type="body"/>
          </p:nvPr>
        </p:nvPicPr>
        <p:blipFill rotWithShape="1">
          <a:blip r:embed="rId4">
            <a:alphaModFix/>
          </a:blip>
          <a:srcRect b="5822" l="6575" r="7109" t="5282"/>
          <a:stretch/>
        </p:blipFill>
        <p:spPr>
          <a:xfrm>
            <a:off x="3132666" y="0"/>
            <a:ext cx="5520267" cy="6895925"/>
          </a:xfrm>
          <a:prstGeom prst="rect">
            <a:avLst/>
          </a:prstGeom>
          <a:noFill/>
          <a:ln>
            <a:noFill/>
          </a:ln>
        </p:spPr>
      </p:pic>
      <p:sp>
        <p:nvSpPr>
          <p:cNvPr id="400" name="Shape 400"/>
          <p:cNvSpPr txBox="1"/>
          <p:nvPr/>
        </p:nvSpPr>
        <p:spPr>
          <a:xfrm>
            <a:off x="3192299" y="239186"/>
            <a:ext cx="5435599" cy="608628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2200" u="sng">
                <a:solidFill>
                  <a:srgbClr val="000000"/>
                </a:solidFill>
                <a:latin typeface="Cutive"/>
                <a:ea typeface="Cutive"/>
                <a:cs typeface="Cutive"/>
                <a:sym typeface="Cutive"/>
              </a:rPr>
              <a:t>Principles of Crafting Quality Endings for Fictional Narratives</a:t>
            </a:r>
          </a:p>
          <a:p>
            <a:pPr indent="0" lvl="0" marL="0" marR="0" rtl="0" algn="ctr">
              <a:spcBef>
                <a:spcPts val="0"/>
              </a:spcBef>
              <a:buNone/>
            </a:pPr>
            <a:r>
              <a:t/>
            </a:r>
            <a:endParaRPr sz="2200" u="sng">
              <a:latin typeface="Cutive"/>
              <a:ea typeface="Cutive"/>
              <a:cs typeface="Cutive"/>
              <a:sym typeface="Cutive"/>
            </a:endParaRPr>
          </a:p>
          <a:p>
            <a:pPr indent="-266700" lvl="0" marL="285750" marR="0" rtl="0" algn="l">
              <a:lnSpc>
                <a:spcPct val="150000"/>
              </a:lnSpc>
              <a:spcBef>
                <a:spcPts val="0"/>
              </a:spcBef>
              <a:buClr>
                <a:srgbClr val="000000"/>
              </a:buClr>
              <a:buSzPct val="100000"/>
              <a:buFont typeface="Cutive"/>
              <a:buChar char="❏"/>
            </a:pPr>
            <a:r>
              <a:rPr lang="en-US" sz="2200">
                <a:solidFill>
                  <a:srgbClr val="000000"/>
                </a:solidFill>
                <a:latin typeface="Cutive"/>
                <a:ea typeface="Cutive"/>
                <a:cs typeface="Cutive"/>
                <a:sym typeface="Cutive"/>
              </a:rPr>
              <a:t>Keep in mind what your story is REALLY about. </a:t>
            </a:r>
          </a:p>
          <a:p>
            <a:pPr lvl="0" marR="0" rtl="0" algn="l">
              <a:lnSpc>
                <a:spcPct val="150000"/>
              </a:lnSpc>
              <a:spcBef>
                <a:spcPts val="0"/>
              </a:spcBef>
              <a:buNone/>
            </a:pPr>
            <a:r>
              <a:t/>
            </a:r>
            <a:endParaRPr sz="2200">
              <a:latin typeface="Cutive"/>
              <a:ea typeface="Cutive"/>
              <a:cs typeface="Cutive"/>
              <a:sym typeface="Cutive"/>
            </a:endParaRPr>
          </a:p>
          <a:p>
            <a:pPr indent="-266700" lvl="0" marL="285750" marR="0" rtl="0" algn="l">
              <a:lnSpc>
                <a:spcPct val="150000"/>
              </a:lnSpc>
              <a:spcBef>
                <a:spcPts val="0"/>
              </a:spcBef>
              <a:buClr>
                <a:srgbClr val="000000"/>
              </a:buClr>
              <a:buSzPct val="100000"/>
              <a:buFont typeface="Cutive"/>
              <a:buChar char="❏"/>
            </a:pPr>
            <a:r>
              <a:rPr lang="en-US" sz="2200">
                <a:solidFill>
                  <a:srgbClr val="000000"/>
                </a:solidFill>
                <a:latin typeface="Cutive"/>
                <a:ea typeface="Cutive"/>
                <a:cs typeface="Cutive"/>
                <a:sym typeface="Cutive"/>
              </a:rPr>
              <a:t>Pay attention to the structure of the story and make sure the ending fits the arc.</a:t>
            </a:r>
          </a:p>
          <a:p>
            <a:pPr indent="-355600" lvl="0" marL="914400" marR="0" rtl="0" algn="l">
              <a:lnSpc>
                <a:spcPct val="150000"/>
              </a:lnSpc>
              <a:spcBef>
                <a:spcPts val="0"/>
              </a:spcBef>
              <a:buClr>
                <a:srgbClr val="000000"/>
              </a:buClr>
              <a:buSzPct val="100000"/>
              <a:buFont typeface="Cutive"/>
              <a:buChar char="➔"/>
            </a:pPr>
            <a:r>
              <a:rPr i="0" lang="en-US" sz="2000" u="none" cap="none" strike="noStrike">
                <a:solidFill>
                  <a:srgbClr val="000000"/>
                </a:solidFill>
                <a:latin typeface="Cutive"/>
                <a:ea typeface="Cutive"/>
                <a:cs typeface="Cutive"/>
                <a:sym typeface="Cutive"/>
              </a:rPr>
              <a:t>Has the character evolved? </a:t>
            </a:r>
          </a:p>
          <a:p>
            <a:pPr indent="-355600" lvl="0" marL="914400" marR="0" rtl="0" algn="l">
              <a:lnSpc>
                <a:spcPct val="150000"/>
              </a:lnSpc>
              <a:spcBef>
                <a:spcPts val="0"/>
              </a:spcBef>
              <a:buClr>
                <a:srgbClr val="000000"/>
              </a:buClr>
              <a:buSzPct val="100000"/>
              <a:buFont typeface="Cutive"/>
              <a:buChar char="➔"/>
            </a:pPr>
            <a:r>
              <a:rPr i="0" lang="en-US" sz="2000" u="none" cap="none" strike="noStrike">
                <a:solidFill>
                  <a:srgbClr val="000000"/>
                </a:solidFill>
                <a:latin typeface="Cutive"/>
                <a:ea typeface="Cutive"/>
                <a:cs typeface="Cutive"/>
                <a:sym typeface="Cutive"/>
              </a:rPr>
              <a:t>How has the plot developed? </a:t>
            </a:r>
          </a:p>
          <a:p>
            <a:pPr lvl="0" marR="0" rtl="0" algn="l">
              <a:lnSpc>
                <a:spcPct val="150000"/>
              </a:lnSpc>
              <a:spcBef>
                <a:spcPts val="0"/>
              </a:spcBef>
              <a:buNone/>
            </a:pPr>
            <a:r>
              <a:t/>
            </a:r>
            <a:endParaRPr sz="2000">
              <a:latin typeface="Cutive"/>
              <a:ea typeface="Cutive"/>
              <a:cs typeface="Cutive"/>
              <a:sym typeface="Cutive"/>
            </a:endParaRPr>
          </a:p>
          <a:p>
            <a:pPr indent="-266700" lvl="0" marL="285750" marR="0" rtl="0" algn="l">
              <a:lnSpc>
                <a:spcPct val="150000"/>
              </a:lnSpc>
              <a:spcBef>
                <a:spcPts val="0"/>
              </a:spcBef>
              <a:buClr>
                <a:srgbClr val="000000"/>
              </a:buClr>
              <a:buSzPct val="100000"/>
              <a:buFont typeface="Cutive"/>
              <a:buChar char="❏"/>
            </a:pPr>
            <a:r>
              <a:rPr lang="en-US" sz="2200">
                <a:solidFill>
                  <a:srgbClr val="000000"/>
                </a:solidFill>
                <a:latin typeface="Cutive"/>
                <a:ea typeface="Cutive"/>
                <a:cs typeface="Cutive"/>
                <a:sym typeface="Cutive"/>
              </a:rPr>
              <a:t>Ensure that all loose ends are tied up. </a:t>
            </a:r>
          </a:p>
          <a:p>
            <a:pPr indent="-285750" lvl="0" marL="285750" marR="0" rtl="0" algn="ctr">
              <a:spcBef>
                <a:spcPts val="0"/>
              </a:spcBef>
              <a:buClr>
                <a:schemeClr val="dk1"/>
              </a:buClr>
              <a:buFont typeface="Courier New"/>
              <a:buNone/>
            </a:pPr>
            <a:r>
              <a:t/>
            </a:r>
            <a:endParaRPr sz="1600" u="sng">
              <a:solidFill>
                <a:srgbClr val="000000"/>
              </a:solidFill>
              <a:latin typeface="Cutive"/>
              <a:ea typeface="Cutive"/>
              <a:cs typeface="Cutive"/>
              <a:sym typeface="Cutive"/>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pic>
        <p:nvPicPr>
          <p:cNvPr id="405" name="Shape 405"/>
          <p:cNvPicPr preferRelativeResize="0"/>
          <p:nvPr>
            <p:ph idx="1" type="body"/>
          </p:nvPr>
        </p:nvPicPr>
        <p:blipFill rotWithShape="1">
          <a:blip r:embed="rId3">
            <a:alphaModFix/>
          </a:blip>
          <a:srcRect b="0" l="0" r="0" t="0"/>
          <a:stretch/>
        </p:blipFill>
        <p:spPr>
          <a:xfrm>
            <a:off x="0" y="49354"/>
            <a:ext cx="9183757" cy="6887818"/>
          </a:xfrm>
          <a:prstGeom prst="rect">
            <a:avLst/>
          </a:prstGeom>
          <a:noFill/>
          <a:ln>
            <a:noFill/>
          </a:ln>
        </p:spPr>
      </p:pic>
      <p:sp>
        <p:nvSpPr>
          <p:cNvPr id="406" name="Shape 406"/>
          <p:cNvSpPr txBox="1"/>
          <p:nvPr/>
        </p:nvSpPr>
        <p:spPr>
          <a:xfrm>
            <a:off x="1947333" y="1732647"/>
            <a:ext cx="10034106" cy="64633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SzPct val="25000"/>
              <a:buNone/>
            </a:pPr>
            <a:r>
              <a:rPr lang="en-US" sz="1800">
                <a:solidFill>
                  <a:schemeClr val="dk1"/>
                </a:solidFill>
                <a:latin typeface="Calibri"/>
                <a:ea typeface="Calibri"/>
                <a:cs typeface="Calibri"/>
                <a:sym typeface="Calibri"/>
              </a:rPr>
              <a:t> </a:t>
            </a:r>
          </a:p>
        </p:txBody>
      </p:sp>
      <p:sp>
        <p:nvSpPr>
          <p:cNvPr id="407" name="Shape 407"/>
          <p:cNvSpPr txBox="1"/>
          <p:nvPr/>
        </p:nvSpPr>
        <p:spPr>
          <a:xfrm>
            <a:off x="-2" y="0"/>
            <a:ext cx="9183900" cy="33393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3100">
                <a:solidFill>
                  <a:srgbClr val="23787C"/>
                </a:solidFill>
                <a:latin typeface="Fredericka the Great"/>
                <a:ea typeface="Fredericka the Great"/>
                <a:cs typeface="Fredericka the Great"/>
                <a:sym typeface="Fredericka the Great"/>
              </a:rPr>
              <a:t>Harry Potter and the Sorcerer’s Stone: </a:t>
            </a:r>
          </a:p>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None/>
            </a:pPr>
            <a:r>
              <a:t/>
            </a:r>
            <a:endParaRPr sz="1800">
              <a:solidFill>
                <a:schemeClr val="dk1"/>
              </a:solidFill>
              <a:latin typeface="Calibri"/>
              <a:ea typeface="Calibri"/>
              <a:cs typeface="Calibri"/>
              <a:sym typeface="Calibri"/>
            </a:endParaRPr>
          </a:p>
        </p:txBody>
      </p:sp>
      <p:pic>
        <p:nvPicPr>
          <p:cNvPr id="408" name="Shape 408"/>
          <p:cNvPicPr preferRelativeResize="0"/>
          <p:nvPr/>
        </p:nvPicPr>
        <p:blipFill rotWithShape="1">
          <a:blip r:embed="rId4">
            <a:alphaModFix/>
          </a:blip>
          <a:srcRect b="0" l="0" r="0" t="0"/>
          <a:stretch/>
        </p:blipFill>
        <p:spPr>
          <a:xfrm>
            <a:off x="604298" y="762000"/>
            <a:ext cx="10978200" cy="61752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E3243">
            <a:alpha val="76862"/>
          </a:srgbClr>
        </a:solidFill>
      </p:bgPr>
    </p:bg>
    <p:spTree>
      <p:nvGrpSpPr>
        <p:cNvPr id="412" name="Shape 412"/>
        <p:cNvGrpSpPr/>
        <p:nvPr/>
      </p:nvGrpSpPr>
      <p:grpSpPr>
        <a:xfrm>
          <a:off x="0" y="0"/>
          <a:ext cx="0" cy="0"/>
          <a:chOff x="0" y="0"/>
          <a:chExt cx="0" cy="0"/>
        </a:xfrm>
      </p:grpSpPr>
      <p:pic>
        <p:nvPicPr>
          <p:cNvPr id="413" name="Shape 413"/>
          <p:cNvPicPr preferRelativeResize="0"/>
          <p:nvPr/>
        </p:nvPicPr>
        <p:blipFill>
          <a:blip r:embed="rId3">
            <a:alphaModFix/>
          </a:blip>
          <a:stretch>
            <a:fillRect/>
          </a:stretch>
        </p:blipFill>
        <p:spPr>
          <a:xfrm>
            <a:off x="27" y="0"/>
            <a:ext cx="12192000" cy="6858000"/>
          </a:xfrm>
          <a:prstGeom prst="rect">
            <a:avLst/>
          </a:prstGeom>
          <a:noFill/>
          <a:ln>
            <a:noFill/>
          </a:ln>
        </p:spPr>
      </p:pic>
      <p:pic>
        <p:nvPicPr>
          <p:cNvPr id="414" name="Shape 414"/>
          <p:cNvPicPr preferRelativeResize="0"/>
          <p:nvPr>
            <p:ph idx="1" type="body"/>
          </p:nvPr>
        </p:nvPicPr>
        <p:blipFill rotWithShape="1">
          <a:blip r:embed="rId4">
            <a:alphaModFix/>
          </a:blip>
          <a:srcRect b="5822" l="6575" r="7109" t="5282"/>
          <a:stretch/>
        </p:blipFill>
        <p:spPr>
          <a:xfrm>
            <a:off x="3132666" y="0"/>
            <a:ext cx="5520267" cy="6895925"/>
          </a:xfrm>
          <a:prstGeom prst="rect">
            <a:avLst/>
          </a:prstGeom>
          <a:noFill/>
          <a:ln>
            <a:noFill/>
          </a:ln>
        </p:spPr>
      </p:pic>
      <p:sp>
        <p:nvSpPr>
          <p:cNvPr id="415" name="Shape 415"/>
          <p:cNvSpPr txBox="1"/>
          <p:nvPr/>
        </p:nvSpPr>
        <p:spPr>
          <a:xfrm>
            <a:off x="3192299" y="239186"/>
            <a:ext cx="5435599" cy="608628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800" u="sng">
                <a:solidFill>
                  <a:srgbClr val="000000"/>
                </a:solidFill>
                <a:latin typeface="Cutive"/>
                <a:ea typeface="Cutive"/>
                <a:cs typeface="Cutive"/>
                <a:sym typeface="Cutive"/>
              </a:rPr>
              <a:t>Principles of Crafting Quality Endings for Fictional Narratives.</a:t>
            </a:r>
          </a:p>
          <a:p>
            <a:pPr indent="0" lvl="0" marL="0" marR="0" rtl="0" algn="l">
              <a:lnSpc>
                <a:spcPct val="150000"/>
              </a:lnSpc>
              <a:spcBef>
                <a:spcPts val="0"/>
              </a:spcBef>
              <a:buNone/>
            </a:pPr>
            <a:r>
              <a:t/>
            </a:r>
            <a:endParaRPr sz="2200">
              <a:solidFill>
                <a:srgbClr val="000000"/>
              </a:solidFill>
              <a:latin typeface="Cutive"/>
              <a:ea typeface="Cutive"/>
              <a:cs typeface="Cutive"/>
              <a:sym typeface="Cutive"/>
            </a:endParaRPr>
          </a:p>
          <a:p>
            <a:pPr indent="-266700" lvl="0" marL="285750" marR="0" rtl="0" algn="l">
              <a:lnSpc>
                <a:spcPct val="150000"/>
              </a:lnSpc>
              <a:spcBef>
                <a:spcPts val="0"/>
              </a:spcBef>
              <a:buClr>
                <a:srgbClr val="000000"/>
              </a:buClr>
              <a:buSzPct val="100000"/>
              <a:buFont typeface="Courier New"/>
              <a:buChar char="o"/>
            </a:pPr>
            <a:r>
              <a:rPr lang="en-US" sz="2200">
                <a:solidFill>
                  <a:srgbClr val="000000"/>
                </a:solidFill>
                <a:latin typeface="Cutive"/>
                <a:ea typeface="Cutive"/>
                <a:cs typeface="Cutive"/>
                <a:sym typeface="Cutive"/>
              </a:rPr>
              <a:t>Keep in mind what your story is REALLY about. </a:t>
            </a:r>
          </a:p>
          <a:p>
            <a:pPr indent="-266700" lvl="0" marL="285750" marR="0" rtl="0" algn="l">
              <a:lnSpc>
                <a:spcPct val="150000"/>
              </a:lnSpc>
              <a:spcBef>
                <a:spcPts val="0"/>
              </a:spcBef>
              <a:buClr>
                <a:srgbClr val="000000"/>
              </a:buClr>
              <a:buSzPct val="100000"/>
              <a:buFont typeface="Courier New"/>
              <a:buChar char="o"/>
            </a:pPr>
            <a:r>
              <a:rPr lang="en-US" sz="2200">
                <a:solidFill>
                  <a:srgbClr val="000000"/>
                </a:solidFill>
                <a:latin typeface="Cutive"/>
                <a:ea typeface="Cutive"/>
                <a:cs typeface="Cutive"/>
                <a:sym typeface="Cutive"/>
              </a:rPr>
              <a:t>Pay attention to the structure of the story and make sure the ending fits the arc.</a:t>
            </a:r>
          </a:p>
          <a:p>
            <a:pPr indent="-323850" lvl="1" marL="800100" marR="0" rtl="0" algn="l">
              <a:lnSpc>
                <a:spcPct val="150000"/>
              </a:lnSpc>
              <a:spcBef>
                <a:spcPts val="0"/>
              </a:spcBef>
              <a:buClr>
                <a:srgbClr val="000000"/>
              </a:buClr>
              <a:buSzPct val="100000"/>
              <a:buFont typeface="Noto Sans Symbols"/>
              <a:buChar char="▪"/>
            </a:pPr>
            <a:r>
              <a:rPr b="0" i="0" lang="en-US" sz="2200" u="none" cap="none" strike="noStrike">
                <a:solidFill>
                  <a:srgbClr val="000000"/>
                </a:solidFill>
                <a:latin typeface="Cutive"/>
                <a:ea typeface="Cutive"/>
                <a:cs typeface="Cutive"/>
                <a:sym typeface="Cutive"/>
              </a:rPr>
              <a:t>Has the character evolved? </a:t>
            </a:r>
          </a:p>
          <a:p>
            <a:pPr indent="-323850" lvl="1" marL="800100" marR="0" rtl="0" algn="l">
              <a:lnSpc>
                <a:spcPct val="150000"/>
              </a:lnSpc>
              <a:spcBef>
                <a:spcPts val="0"/>
              </a:spcBef>
              <a:buClr>
                <a:srgbClr val="000000"/>
              </a:buClr>
              <a:buSzPct val="100000"/>
              <a:buFont typeface="Noto Sans Symbols"/>
              <a:buChar char="▪"/>
            </a:pPr>
            <a:r>
              <a:rPr b="0" i="0" lang="en-US" sz="2200" u="none" cap="none" strike="noStrike">
                <a:solidFill>
                  <a:srgbClr val="000000"/>
                </a:solidFill>
                <a:latin typeface="Cutive"/>
                <a:ea typeface="Cutive"/>
                <a:cs typeface="Cutive"/>
                <a:sym typeface="Cutive"/>
              </a:rPr>
              <a:t>How has the plot developed? </a:t>
            </a:r>
          </a:p>
          <a:p>
            <a:pPr indent="-266700" lvl="0" marL="285750" marR="0" rtl="0" algn="l">
              <a:lnSpc>
                <a:spcPct val="150000"/>
              </a:lnSpc>
              <a:spcBef>
                <a:spcPts val="0"/>
              </a:spcBef>
              <a:buClr>
                <a:srgbClr val="000000"/>
              </a:buClr>
              <a:buSzPct val="100000"/>
              <a:buFont typeface="Courier New"/>
              <a:buChar char="o"/>
            </a:pPr>
            <a:r>
              <a:rPr lang="en-US" sz="2200">
                <a:solidFill>
                  <a:srgbClr val="000000"/>
                </a:solidFill>
                <a:latin typeface="Cutive"/>
                <a:ea typeface="Cutive"/>
                <a:cs typeface="Cutive"/>
                <a:sym typeface="Cutive"/>
              </a:rPr>
              <a:t>Ensure that all loose ends are tied up. </a:t>
            </a:r>
          </a:p>
          <a:p>
            <a:pPr indent="-285750" lvl="0" marL="285750" marR="0" rtl="0" algn="ctr">
              <a:spcBef>
                <a:spcPts val="0"/>
              </a:spcBef>
              <a:buClr>
                <a:schemeClr val="dk1"/>
              </a:buClr>
              <a:buFont typeface="Courier New"/>
              <a:buNone/>
            </a:pPr>
            <a:r>
              <a:t/>
            </a:r>
            <a:endParaRPr sz="1600" u="sng">
              <a:solidFill>
                <a:srgbClr val="000000"/>
              </a:solidFill>
              <a:latin typeface="Cutive"/>
              <a:ea typeface="Cutive"/>
              <a:cs typeface="Cutive"/>
              <a:sym typeface="Cutiv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E3243">
            <a:alpha val="20784"/>
          </a:srgbClr>
        </a:solidFill>
      </p:bgPr>
    </p:bg>
    <p:spTree>
      <p:nvGrpSpPr>
        <p:cNvPr id="113" name="Shape 113"/>
        <p:cNvGrpSpPr/>
        <p:nvPr/>
      </p:nvGrpSpPr>
      <p:grpSpPr>
        <a:xfrm>
          <a:off x="0" y="0"/>
          <a:ext cx="0" cy="0"/>
          <a:chOff x="0" y="0"/>
          <a:chExt cx="0" cy="0"/>
        </a:xfrm>
      </p:grpSpPr>
      <p:pic>
        <p:nvPicPr>
          <p:cNvPr id="114" name="Shape 114"/>
          <p:cNvPicPr preferRelativeResize="0"/>
          <p:nvPr>
            <p:ph idx="1" type="body"/>
          </p:nvPr>
        </p:nvPicPr>
        <p:blipFill rotWithShape="1">
          <a:blip r:embed="rId3">
            <a:alphaModFix/>
          </a:blip>
          <a:srcRect b="0" l="0" r="0" t="0"/>
          <a:stretch/>
        </p:blipFill>
        <p:spPr>
          <a:xfrm>
            <a:off x="1696277" y="1000"/>
            <a:ext cx="9142666" cy="6857000"/>
          </a:xfrm>
          <a:prstGeom prst="rect">
            <a:avLst/>
          </a:prstGeom>
          <a:noFill/>
          <a:ln>
            <a:noFill/>
          </a:ln>
        </p:spPr>
      </p:pic>
      <p:sp>
        <p:nvSpPr>
          <p:cNvPr id="115" name="Shape 115"/>
          <p:cNvSpPr txBox="1"/>
          <p:nvPr/>
        </p:nvSpPr>
        <p:spPr>
          <a:xfrm>
            <a:off x="3472069" y="2372139"/>
            <a:ext cx="3313043" cy="163121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2200">
                <a:solidFill>
                  <a:schemeClr val="dk1"/>
                </a:solidFill>
                <a:latin typeface="Fredericka the Great"/>
                <a:ea typeface="Fredericka the Great"/>
                <a:cs typeface="Fredericka the Great"/>
                <a:sym typeface="Fredericka the Great"/>
              </a:rPr>
              <a:t>Summary: Tells a lot of information really quickly, in not many words. It sums up the action. </a:t>
            </a:r>
          </a:p>
        </p:txBody>
      </p:sp>
      <p:sp>
        <p:nvSpPr>
          <p:cNvPr id="116" name="Shape 116"/>
          <p:cNvSpPr txBox="1"/>
          <p:nvPr/>
        </p:nvSpPr>
        <p:spPr>
          <a:xfrm>
            <a:off x="3243469" y="4926494"/>
            <a:ext cx="6129000" cy="12465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2600">
                <a:solidFill>
                  <a:schemeClr val="dk1"/>
                </a:solidFill>
                <a:latin typeface="Fredericka the Great"/>
                <a:ea typeface="Fredericka the Great"/>
                <a:cs typeface="Fredericka the Great"/>
                <a:sym typeface="Fredericka the Great"/>
              </a:rPr>
              <a:t>Storytelling: Is written in scene. It shows what’s happening, but by bit. </a:t>
            </a:r>
          </a:p>
        </p:txBody>
      </p:sp>
      <p:sp>
        <p:nvSpPr>
          <p:cNvPr id="117" name="Shape 117"/>
          <p:cNvSpPr txBox="1"/>
          <p:nvPr/>
        </p:nvSpPr>
        <p:spPr>
          <a:xfrm>
            <a:off x="2702108" y="582881"/>
            <a:ext cx="8136835" cy="63094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3500">
                <a:solidFill>
                  <a:schemeClr val="lt1"/>
                </a:solidFill>
                <a:latin typeface="Fredericka the Great"/>
                <a:ea typeface="Fredericka the Great"/>
                <a:cs typeface="Fredericka the Great"/>
                <a:sym typeface="Fredericka the Great"/>
              </a:rPr>
              <a:t>SUMMARIZING VS STORYTELLING</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pic>
        <p:nvPicPr>
          <p:cNvPr id="420" name="Shape 420"/>
          <p:cNvPicPr preferRelativeResize="0"/>
          <p:nvPr>
            <p:ph idx="1" type="body"/>
          </p:nvPr>
        </p:nvPicPr>
        <p:blipFill rotWithShape="1">
          <a:blip r:embed="rId3">
            <a:alphaModFix/>
          </a:blip>
          <a:srcRect b="0" l="0" r="0" t="0"/>
          <a:stretch/>
        </p:blipFill>
        <p:spPr>
          <a:xfrm>
            <a:off x="0" y="0"/>
            <a:ext cx="9183757" cy="6887818"/>
          </a:xfrm>
          <a:prstGeom prst="rect">
            <a:avLst/>
          </a:prstGeom>
          <a:noFill/>
          <a:ln>
            <a:noFill/>
          </a:ln>
        </p:spPr>
      </p:pic>
      <p:sp>
        <p:nvSpPr>
          <p:cNvPr id="421" name="Shape 421"/>
          <p:cNvSpPr txBox="1"/>
          <p:nvPr/>
        </p:nvSpPr>
        <p:spPr>
          <a:xfrm>
            <a:off x="1947333" y="1824474"/>
            <a:ext cx="10034106" cy="64633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SzPct val="25000"/>
              <a:buNone/>
            </a:pPr>
            <a:r>
              <a:rPr lang="en-US" sz="1800">
                <a:solidFill>
                  <a:schemeClr val="dk1"/>
                </a:solidFill>
                <a:latin typeface="Calibri"/>
                <a:ea typeface="Calibri"/>
                <a:cs typeface="Calibri"/>
                <a:sym typeface="Calibri"/>
              </a:rPr>
              <a:t> </a:t>
            </a:r>
          </a:p>
        </p:txBody>
      </p:sp>
      <p:sp>
        <p:nvSpPr>
          <p:cNvPr id="422" name="Shape 422"/>
          <p:cNvSpPr txBox="1"/>
          <p:nvPr/>
        </p:nvSpPr>
        <p:spPr>
          <a:xfrm>
            <a:off x="0" y="210026"/>
            <a:ext cx="12192000" cy="6647973"/>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buSzPct val="25000"/>
              <a:buNone/>
            </a:pPr>
            <a:r>
              <a:rPr b="1" lang="en-US" sz="4000">
                <a:solidFill>
                  <a:srgbClr val="3BC1C5"/>
                </a:solidFill>
                <a:latin typeface="Fredericka the Great"/>
                <a:ea typeface="Fredericka the Great"/>
                <a:cs typeface="Fredericka the Great"/>
                <a:sym typeface="Fredericka the Great"/>
              </a:rPr>
              <a:t>Share: Thirteen and a Half</a:t>
            </a:r>
          </a:p>
          <a:p>
            <a:pPr indent="0" lvl="0" marL="0" marR="0" rtl="0" algn="l">
              <a:spcBef>
                <a:spcPts val="0"/>
              </a:spcBef>
              <a:buNone/>
            </a:pPr>
            <a:r>
              <a:t/>
            </a:r>
            <a:endParaRPr b="1" sz="4000">
              <a:solidFill>
                <a:srgbClr val="3BC1C5"/>
              </a:solidFill>
              <a:latin typeface="Fredericka the Great"/>
              <a:ea typeface="Fredericka the Great"/>
              <a:cs typeface="Fredericka the Great"/>
              <a:sym typeface="Fredericka the Great"/>
            </a:endParaRPr>
          </a:p>
          <a:p>
            <a:pPr indent="0" lvl="0" marL="0" marR="0" rtl="0" algn="l">
              <a:spcBef>
                <a:spcPts val="0"/>
              </a:spcBef>
              <a:buSzPct val="25000"/>
              <a:buNone/>
            </a:pPr>
            <a:r>
              <a:rPr lang="en-US" sz="2200">
                <a:solidFill>
                  <a:srgbClr val="164F52"/>
                </a:solidFill>
                <a:latin typeface="Cutive"/>
                <a:ea typeface="Cutive"/>
                <a:cs typeface="Cutive"/>
                <a:sym typeface="Cutive"/>
              </a:rPr>
              <a:t>“Thanks,” she said, as we headed back toward her house. “That was really beautiful, what you said.” </a:t>
            </a:r>
          </a:p>
          <a:p>
            <a:pPr indent="0" lvl="0" marL="0" marR="0" rtl="0" algn="l">
              <a:spcBef>
                <a:spcPts val="0"/>
              </a:spcBef>
              <a:buSzPct val="25000"/>
              <a:buNone/>
            </a:pPr>
            <a:r>
              <a:rPr lang="en-US" sz="2200">
                <a:solidFill>
                  <a:srgbClr val="164F52"/>
                </a:solidFill>
                <a:latin typeface="Cutive"/>
                <a:ea typeface="Cutive"/>
                <a:cs typeface="Cutive"/>
                <a:sym typeface="Cutive"/>
              </a:rPr>
              <a:t>I shrugged. </a:t>
            </a:r>
          </a:p>
          <a:p>
            <a:pPr indent="0" lvl="0" marL="0" marR="0" rtl="0" algn="l">
              <a:spcBef>
                <a:spcPts val="0"/>
              </a:spcBef>
              <a:buSzPct val="25000"/>
              <a:buNone/>
            </a:pPr>
            <a:r>
              <a:rPr lang="en-US" sz="2200">
                <a:solidFill>
                  <a:srgbClr val="164F52"/>
                </a:solidFill>
                <a:latin typeface="Cutive"/>
                <a:ea typeface="Cutive"/>
                <a:cs typeface="Cutive"/>
                <a:sym typeface="Cutive"/>
              </a:rPr>
              <a:t>She held the back door open for me. “Is this the worst playdate of your life?” </a:t>
            </a:r>
          </a:p>
          <a:p>
            <a:pPr indent="0" lvl="0" marL="0" marR="0" rtl="0" algn="l">
              <a:spcBef>
                <a:spcPts val="0"/>
              </a:spcBef>
              <a:buSzPct val="25000"/>
              <a:buNone/>
            </a:pPr>
            <a:r>
              <a:rPr lang="en-US" sz="2200">
                <a:solidFill>
                  <a:srgbClr val="164F52"/>
                </a:solidFill>
                <a:latin typeface="Cutive"/>
                <a:ea typeface="Cutive"/>
                <a:cs typeface="Cutive"/>
                <a:sym typeface="Cutive"/>
              </a:rPr>
              <a:t>“It’s up there,” I admitted. </a:t>
            </a:r>
          </a:p>
          <a:p>
            <a:pPr indent="0" lvl="0" marL="0" marR="0" rtl="0" algn="l">
              <a:spcBef>
                <a:spcPts val="0"/>
              </a:spcBef>
              <a:buSzPct val="25000"/>
              <a:buNone/>
            </a:pPr>
            <a:r>
              <a:rPr lang="en-US" sz="2200">
                <a:solidFill>
                  <a:srgbClr val="164F52"/>
                </a:solidFill>
                <a:latin typeface="Cutive"/>
                <a:ea typeface="Cutive"/>
                <a:cs typeface="Cutive"/>
                <a:sym typeface="Cutive"/>
              </a:rPr>
              <a:t>We waited out front for my mom to pick me up. I sat between my stuff and Ashley. We both tilted our faces up toward the sun. When my mother’s car pulled up and she beeped, I turned to Ashley. “Happy half-birthday,” I said. </a:t>
            </a:r>
          </a:p>
          <a:p>
            <a:pPr indent="0" lvl="0" marL="0" marR="0" rtl="0" algn="l">
              <a:spcBef>
                <a:spcPts val="0"/>
              </a:spcBef>
              <a:buSzPct val="25000"/>
              <a:buNone/>
            </a:pPr>
            <a:r>
              <a:rPr lang="en-US" sz="2200">
                <a:solidFill>
                  <a:srgbClr val="164F52"/>
                </a:solidFill>
                <a:latin typeface="Cutive"/>
                <a:ea typeface="Cutive"/>
                <a:cs typeface="Cutive"/>
                <a:sym typeface="Cutive"/>
              </a:rPr>
              <a:t>“Thanks,” she answered. “Thanks for, you know, being here today.” </a:t>
            </a:r>
          </a:p>
          <a:p>
            <a:pPr indent="0" lvl="0" marL="0" marR="0" rtl="0" algn="l">
              <a:spcBef>
                <a:spcPts val="0"/>
              </a:spcBef>
              <a:buSzPct val="25000"/>
              <a:buNone/>
            </a:pPr>
            <a:r>
              <a:rPr lang="en-US" sz="2200">
                <a:solidFill>
                  <a:srgbClr val="164F52"/>
                </a:solidFill>
                <a:latin typeface="Cutive"/>
                <a:ea typeface="Cutive"/>
                <a:cs typeface="Cutive"/>
                <a:sym typeface="Cutive"/>
              </a:rPr>
              <a:t>I grabbed my stuff and ran down the steps to my mom. I slipped into the car, buckled my seatbelt, and leaned over to get my kiss. </a:t>
            </a:r>
          </a:p>
          <a:p>
            <a:pPr indent="0" lvl="0" marL="0" marR="0" rtl="0" algn="l">
              <a:spcBef>
                <a:spcPts val="0"/>
              </a:spcBef>
              <a:buSzPct val="25000"/>
              <a:buNone/>
            </a:pPr>
            <a:r>
              <a:rPr lang="en-US" sz="2200">
                <a:solidFill>
                  <a:srgbClr val="164F52"/>
                </a:solidFill>
                <a:latin typeface="Cutive"/>
                <a:ea typeface="Cutive"/>
                <a:cs typeface="Cutive"/>
                <a:sym typeface="Cutive"/>
              </a:rPr>
              <a:t>“Did you have a good time?” Mom asked. </a:t>
            </a:r>
          </a:p>
          <a:p>
            <a:pPr indent="0" lvl="0" marL="0" marR="0" rtl="0" algn="l">
              <a:spcBef>
                <a:spcPts val="0"/>
              </a:spcBef>
              <a:buSzPct val="25000"/>
              <a:buNone/>
            </a:pPr>
            <a:r>
              <a:rPr lang="en-US" sz="2200">
                <a:solidFill>
                  <a:srgbClr val="164F52"/>
                </a:solidFill>
                <a:latin typeface="Cutive"/>
                <a:ea typeface="Cutive"/>
                <a:cs typeface="Cutive"/>
                <a:sym typeface="Cutive"/>
              </a:rPr>
              <a:t>I shrugged. I looked out the window. Up the hill, on the front lawn, Ashley was running around in big, loose circles, her arms spread straight out.</a:t>
            </a:r>
          </a:p>
          <a:p>
            <a:pPr indent="0" lvl="0" marL="0" marR="0" rtl="0" algn="l">
              <a:spcBef>
                <a:spcPts val="0"/>
              </a:spcBef>
              <a:buNone/>
            </a:pPr>
            <a:r>
              <a:t/>
            </a:r>
            <a:endParaRPr sz="2200">
              <a:solidFill>
                <a:schemeClr val="dk1"/>
              </a:solidFill>
              <a:latin typeface="Cutive"/>
              <a:ea typeface="Cutive"/>
              <a:cs typeface="Cutive"/>
              <a:sym typeface="Cutive"/>
            </a:endParaRPr>
          </a:p>
          <a:p>
            <a:pPr indent="0" lvl="0" marL="0" marR="0" rtl="0" algn="l">
              <a:spcBef>
                <a:spcPts val="0"/>
              </a:spcBef>
              <a:buNone/>
            </a:pPr>
            <a:r>
              <a:t/>
            </a:r>
            <a:endParaRPr sz="2200">
              <a:solidFill>
                <a:schemeClr val="dk1"/>
              </a:solidFill>
              <a:latin typeface="Cutive"/>
              <a:ea typeface="Cutive"/>
              <a:cs typeface="Cutive"/>
              <a:sym typeface="Cutive"/>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E3243">
            <a:alpha val="76862"/>
          </a:srgbClr>
        </a:solidFill>
      </p:bgPr>
    </p:bg>
    <p:spTree>
      <p:nvGrpSpPr>
        <p:cNvPr id="426" name="Shape 426"/>
        <p:cNvGrpSpPr/>
        <p:nvPr/>
      </p:nvGrpSpPr>
      <p:grpSpPr>
        <a:xfrm>
          <a:off x="0" y="0"/>
          <a:ext cx="0" cy="0"/>
          <a:chOff x="0" y="0"/>
          <a:chExt cx="0" cy="0"/>
        </a:xfrm>
      </p:grpSpPr>
      <p:pic>
        <p:nvPicPr>
          <p:cNvPr id="427" name="Shape 427"/>
          <p:cNvPicPr preferRelativeResize="0"/>
          <p:nvPr/>
        </p:nvPicPr>
        <p:blipFill>
          <a:blip r:embed="rId3">
            <a:alphaModFix/>
          </a:blip>
          <a:stretch>
            <a:fillRect/>
          </a:stretch>
        </p:blipFill>
        <p:spPr>
          <a:xfrm>
            <a:off x="27" y="0"/>
            <a:ext cx="12192000" cy="6858000"/>
          </a:xfrm>
          <a:prstGeom prst="rect">
            <a:avLst/>
          </a:prstGeom>
          <a:noFill/>
          <a:ln>
            <a:noFill/>
          </a:ln>
        </p:spPr>
      </p:pic>
      <p:pic>
        <p:nvPicPr>
          <p:cNvPr id="428" name="Shape 428"/>
          <p:cNvPicPr preferRelativeResize="0"/>
          <p:nvPr>
            <p:ph idx="1" type="body"/>
          </p:nvPr>
        </p:nvPicPr>
        <p:blipFill rotWithShape="1">
          <a:blip r:embed="rId4">
            <a:alphaModFix/>
          </a:blip>
          <a:srcRect b="5822" l="6575" r="7109" t="5282"/>
          <a:stretch/>
        </p:blipFill>
        <p:spPr>
          <a:xfrm>
            <a:off x="3132666" y="0"/>
            <a:ext cx="5520267" cy="6895925"/>
          </a:xfrm>
          <a:prstGeom prst="rect">
            <a:avLst/>
          </a:prstGeom>
          <a:noFill/>
          <a:ln>
            <a:noFill/>
          </a:ln>
        </p:spPr>
      </p:pic>
      <p:sp>
        <p:nvSpPr>
          <p:cNvPr id="429" name="Shape 429"/>
          <p:cNvSpPr txBox="1"/>
          <p:nvPr/>
        </p:nvSpPr>
        <p:spPr>
          <a:xfrm>
            <a:off x="3116100" y="239175"/>
            <a:ext cx="5638500" cy="66327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300" u="sng">
                <a:solidFill>
                  <a:srgbClr val="000000"/>
                </a:solidFill>
                <a:latin typeface="Cutive"/>
                <a:ea typeface="Cutive"/>
                <a:cs typeface="Cutive"/>
                <a:sym typeface="Cutive"/>
              </a:rPr>
              <a:t>HOW TO WRITE COMPELLING FICTION:</a:t>
            </a:r>
          </a:p>
          <a:p>
            <a:pPr indent="0" lvl="0" marL="0" marR="0" rtl="0" algn="ctr">
              <a:spcBef>
                <a:spcPts val="0"/>
              </a:spcBef>
              <a:buSzPct val="25000"/>
              <a:buNone/>
            </a:pPr>
            <a:r>
              <a:rPr lang="en-US" sz="600" u="sng">
                <a:solidFill>
                  <a:srgbClr val="000000"/>
                </a:solidFill>
                <a:latin typeface="Cutive"/>
                <a:ea typeface="Cutive"/>
                <a:cs typeface="Cutive"/>
                <a:sym typeface="Cutive"/>
              </a:rPr>
              <a:t> </a:t>
            </a:r>
          </a:p>
          <a:p>
            <a:pPr lvl="0" marR="0" rtl="0" algn="l">
              <a:spcBef>
                <a:spcPts val="0"/>
              </a:spcBef>
              <a:buNone/>
            </a:pPr>
            <a:r>
              <a:t/>
            </a:r>
            <a:endParaRPr sz="1300">
              <a:latin typeface="Cutive"/>
              <a:ea typeface="Cutive"/>
              <a:cs typeface="Cutive"/>
              <a:sym typeface="Cutive"/>
            </a:endParaRPr>
          </a:p>
          <a:p>
            <a:pPr indent="-266700" lvl="0" marL="285750" marR="0" rtl="0" algn="l">
              <a:spcBef>
                <a:spcPts val="0"/>
              </a:spcBef>
              <a:buClr>
                <a:srgbClr val="000000"/>
              </a:buClr>
              <a:buSzPct val="100000"/>
              <a:buFont typeface="Noto Sans Symbols"/>
              <a:buChar char="✓"/>
            </a:pPr>
            <a:r>
              <a:rPr lang="en-US" sz="1300">
                <a:solidFill>
                  <a:srgbClr val="000000"/>
                </a:solidFill>
                <a:latin typeface="Cutive"/>
                <a:ea typeface="Cutive"/>
                <a:cs typeface="Cutive"/>
                <a:sym typeface="Cutive"/>
              </a:rPr>
              <a:t>Brainstorm a great story idea (small moments, places, events, issues, struggles, stories you wish existed).</a:t>
            </a:r>
          </a:p>
          <a:p>
            <a:pPr indent="-285750" lvl="0" marL="285750" marR="0" rtl="0" algn="l">
              <a:spcBef>
                <a:spcPts val="0"/>
              </a:spcBef>
              <a:buClr>
                <a:schemeClr val="dk1"/>
              </a:buClr>
              <a:buFont typeface="Noto Sans Symbols"/>
              <a:buNone/>
            </a:pPr>
            <a:r>
              <a:t/>
            </a:r>
            <a:endParaRPr sz="800">
              <a:solidFill>
                <a:srgbClr val="000000"/>
              </a:solidFill>
              <a:latin typeface="Cutive"/>
              <a:ea typeface="Cutive"/>
              <a:cs typeface="Cutive"/>
              <a:sym typeface="Cutive"/>
            </a:endParaRPr>
          </a:p>
          <a:p>
            <a:pPr indent="-266700" lvl="0" marL="285750" marR="0" rtl="0" algn="l">
              <a:spcBef>
                <a:spcPts val="0"/>
              </a:spcBef>
              <a:buClr>
                <a:srgbClr val="000000"/>
              </a:buClr>
              <a:buSzPct val="100000"/>
              <a:buFont typeface="Noto Sans Symbols"/>
              <a:buChar char="✓"/>
            </a:pPr>
            <a:r>
              <a:rPr lang="en-US" sz="1300">
                <a:solidFill>
                  <a:srgbClr val="000000"/>
                </a:solidFill>
                <a:latin typeface="Cutive"/>
                <a:ea typeface="Cutive"/>
                <a:cs typeface="Cutive"/>
                <a:sym typeface="Cutive"/>
              </a:rPr>
              <a:t>Make your characters come alive (traits, wants, struggles, attitude, relationships).</a:t>
            </a:r>
          </a:p>
          <a:p>
            <a:pPr indent="-285750" lvl="0" marL="285750" marR="0" rtl="0" algn="l">
              <a:spcBef>
                <a:spcPts val="0"/>
              </a:spcBef>
              <a:buClr>
                <a:schemeClr val="dk1"/>
              </a:buClr>
              <a:buFont typeface="Noto Sans Symbols"/>
              <a:buNone/>
            </a:pPr>
            <a:r>
              <a:t/>
            </a:r>
            <a:endParaRPr sz="800">
              <a:solidFill>
                <a:srgbClr val="000000"/>
              </a:solidFill>
              <a:latin typeface="Cutive"/>
              <a:ea typeface="Cutive"/>
              <a:cs typeface="Cutive"/>
              <a:sym typeface="Cutive"/>
            </a:endParaRPr>
          </a:p>
          <a:p>
            <a:pPr indent="-266700" lvl="0" marL="285750" marR="0" rtl="0" algn="l">
              <a:spcBef>
                <a:spcPts val="0"/>
              </a:spcBef>
              <a:buClr>
                <a:srgbClr val="000000"/>
              </a:buClr>
              <a:buSzPct val="100000"/>
              <a:buFont typeface="Noto Sans Symbols"/>
              <a:buChar char="✓"/>
            </a:pPr>
            <a:r>
              <a:rPr lang="en-US" sz="1300">
                <a:solidFill>
                  <a:srgbClr val="000000"/>
                </a:solidFill>
                <a:latin typeface="Cutive"/>
                <a:ea typeface="Cutive"/>
                <a:cs typeface="Cutive"/>
                <a:sym typeface="Cutive"/>
              </a:rPr>
              <a:t>Test-drive your character in scenes (envision and </a:t>
            </a:r>
          </a:p>
          <a:p>
            <a:pPr indent="-266700" lvl="0" marL="285750" marR="0" rtl="0" algn="l">
              <a:spcBef>
                <a:spcPts val="0"/>
              </a:spcBef>
              <a:buClr>
                <a:srgbClr val="000000"/>
              </a:buClr>
              <a:buSzPct val="100000"/>
              <a:buFont typeface="Noto Sans Symbols"/>
              <a:buChar char="✓"/>
            </a:pPr>
            <a:r>
              <a:rPr lang="en-US" sz="1300">
                <a:solidFill>
                  <a:srgbClr val="000000"/>
                </a:solidFill>
                <a:latin typeface="Cutive"/>
                <a:ea typeface="Cutive"/>
                <a:cs typeface="Cutive"/>
                <a:sym typeface="Cutive"/>
              </a:rPr>
              <a:t>write actions, feelings, dialogue, setting, point of view).</a:t>
            </a:r>
          </a:p>
          <a:p>
            <a:pPr indent="-285750" lvl="0" marL="285750" marR="0" rtl="0" algn="l">
              <a:spcBef>
                <a:spcPts val="0"/>
              </a:spcBef>
              <a:buClr>
                <a:schemeClr val="dk1"/>
              </a:buClr>
              <a:buFont typeface="Noto Sans Symbols"/>
              <a:buNone/>
            </a:pPr>
            <a:r>
              <a:t/>
            </a:r>
            <a:endParaRPr sz="800">
              <a:solidFill>
                <a:srgbClr val="000000"/>
              </a:solidFill>
              <a:latin typeface="Cutive"/>
              <a:ea typeface="Cutive"/>
              <a:cs typeface="Cutive"/>
              <a:sym typeface="Cutive"/>
            </a:endParaRPr>
          </a:p>
          <a:p>
            <a:pPr indent="-266700" lvl="0" marL="285750" marR="0" rtl="0" algn="l">
              <a:spcBef>
                <a:spcPts val="0"/>
              </a:spcBef>
              <a:buClr>
                <a:srgbClr val="000000"/>
              </a:buClr>
              <a:buSzPct val="100000"/>
              <a:buFont typeface="Noto Sans Symbols"/>
              <a:buChar char="✓"/>
            </a:pPr>
            <a:r>
              <a:rPr lang="en-US" sz="1300">
                <a:solidFill>
                  <a:srgbClr val="000000"/>
                </a:solidFill>
                <a:latin typeface="Cutive"/>
                <a:ea typeface="Cutive"/>
                <a:cs typeface="Cutive"/>
                <a:sym typeface="Cutive"/>
              </a:rPr>
              <a:t>Plot several versions of your story, aiming to intensify the problem (use arcs, timelines and storyboards).</a:t>
            </a:r>
          </a:p>
          <a:p>
            <a:pPr indent="-285750" lvl="0" marL="285750" marR="0" rtl="0" algn="l">
              <a:spcBef>
                <a:spcPts val="0"/>
              </a:spcBef>
              <a:buClr>
                <a:schemeClr val="dk1"/>
              </a:buClr>
              <a:buFont typeface="Noto Sans Symbols"/>
              <a:buNone/>
            </a:pPr>
            <a:r>
              <a:t/>
            </a:r>
            <a:endParaRPr sz="800">
              <a:solidFill>
                <a:srgbClr val="000000"/>
              </a:solidFill>
              <a:latin typeface="Cutive"/>
              <a:ea typeface="Cutive"/>
              <a:cs typeface="Cutive"/>
              <a:sym typeface="Cutive"/>
            </a:endParaRPr>
          </a:p>
          <a:p>
            <a:pPr indent="-266700" lvl="0" marL="285750" marR="0" rtl="0" algn="l">
              <a:spcBef>
                <a:spcPts val="0"/>
              </a:spcBef>
              <a:buClr>
                <a:srgbClr val="000000"/>
              </a:buClr>
              <a:buSzPct val="100000"/>
              <a:buFont typeface="Noto Sans Symbols"/>
              <a:buChar char="✓"/>
            </a:pPr>
            <a:r>
              <a:rPr lang="en-US" sz="1300">
                <a:solidFill>
                  <a:srgbClr val="000000"/>
                </a:solidFill>
                <a:latin typeface="Cutive"/>
                <a:ea typeface="Cutive"/>
                <a:cs typeface="Cutive"/>
                <a:sym typeface="Cutive"/>
              </a:rPr>
              <a:t>Draft a 3-D story (story-tell bit-by-bit, include evidence of your characters’ actions, thought and feelings. </a:t>
            </a:r>
          </a:p>
          <a:p>
            <a:pPr indent="-285750" lvl="0" marL="285750" marR="0" rtl="0" algn="l">
              <a:spcBef>
                <a:spcPts val="0"/>
              </a:spcBef>
              <a:buClr>
                <a:schemeClr val="dk1"/>
              </a:buClr>
              <a:buFont typeface="Noto Sans Symbols"/>
              <a:buNone/>
            </a:pPr>
            <a:r>
              <a:t/>
            </a:r>
            <a:endParaRPr sz="800">
              <a:solidFill>
                <a:srgbClr val="000000"/>
              </a:solidFill>
              <a:latin typeface="Cutive"/>
              <a:ea typeface="Cutive"/>
              <a:cs typeface="Cutive"/>
              <a:sym typeface="Cutive"/>
            </a:endParaRPr>
          </a:p>
          <a:p>
            <a:pPr indent="-266700" lvl="0" marL="285750" marR="0" rtl="0" algn="l">
              <a:spcBef>
                <a:spcPts val="0"/>
              </a:spcBef>
              <a:buClr>
                <a:srgbClr val="000000"/>
              </a:buClr>
              <a:buSzPct val="100000"/>
              <a:buFont typeface="Noto Sans Symbols"/>
              <a:buChar char="✓"/>
            </a:pPr>
            <a:r>
              <a:rPr lang="en-US" sz="1300">
                <a:solidFill>
                  <a:srgbClr val="000000"/>
                </a:solidFill>
                <a:latin typeface="Cutive"/>
                <a:ea typeface="Cutive"/>
                <a:cs typeface="Cutive"/>
                <a:sym typeface="Cutive"/>
              </a:rPr>
              <a:t>Manage space and time (Use summary to quickly </a:t>
            </a:r>
          </a:p>
          <a:p>
            <a:pPr indent="-266700" lvl="0" marL="285750" marR="0" rtl="0" algn="l">
              <a:spcBef>
                <a:spcPts val="0"/>
              </a:spcBef>
              <a:buClr>
                <a:srgbClr val="000000"/>
              </a:buClr>
              <a:buSzPct val="100000"/>
              <a:buFont typeface="Noto Sans Symbols"/>
              <a:buChar char="✓"/>
            </a:pPr>
            <a:r>
              <a:rPr lang="en-US" sz="1300">
                <a:solidFill>
                  <a:srgbClr val="000000"/>
                </a:solidFill>
                <a:latin typeface="Cutive"/>
                <a:ea typeface="Cutive"/>
                <a:cs typeface="Cutive"/>
                <a:sym typeface="Cutive"/>
              </a:rPr>
              <a:t>move and transitional words and phrases to change time and place).</a:t>
            </a:r>
          </a:p>
          <a:p>
            <a:pPr indent="-285750" lvl="0" marL="285750" marR="0" rtl="0" algn="l">
              <a:spcBef>
                <a:spcPts val="0"/>
              </a:spcBef>
              <a:buClr>
                <a:schemeClr val="dk1"/>
              </a:buClr>
              <a:buFont typeface="Noto Sans Symbols"/>
              <a:buNone/>
            </a:pPr>
            <a:r>
              <a:t/>
            </a:r>
            <a:endParaRPr sz="800">
              <a:solidFill>
                <a:srgbClr val="000000"/>
              </a:solidFill>
              <a:latin typeface="Cutive"/>
              <a:ea typeface="Cutive"/>
              <a:cs typeface="Cutive"/>
              <a:sym typeface="Cutive"/>
            </a:endParaRPr>
          </a:p>
          <a:p>
            <a:pPr indent="-266700" lvl="0" marL="285750" marR="0" rtl="0" algn="l">
              <a:spcBef>
                <a:spcPts val="0"/>
              </a:spcBef>
              <a:buClr>
                <a:srgbClr val="000000"/>
              </a:buClr>
              <a:buSzPct val="100000"/>
              <a:buFont typeface="Noto Sans Symbols"/>
              <a:buChar char="✓"/>
            </a:pPr>
            <a:r>
              <a:rPr lang="en-US" sz="1300">
                <a:solidFill>
                  <a:srgbClr val="000000"/>
                </a:solidFill>
                <a:latin typeface="Cutive"/>
                <a:ea typeface="Cutive"/>
                <a:cs typeface="Cutive"/>
                <a:sym typeface="Cutive"/>
              </a:rPr>
              <a:t>Become the main character, living through the drama of the story. </a:t>
            </a:r>
          </a:p>
          <a:p>
            <a:pPr indent="-285750" lvl="0" marL="285750" marR="0" rtl="0" algn="l">
              <a:spcBef>
                <a:spcPts val="0"/>
              </a:spcBef>
              <a:buClr>
                <a:schemeClr val="dk1"/>
              </a:buClr>
              <a:buFont typeface="Noto Sans Symbols"/>
              <a:buNone/>
            </a:pPr>
            <a:r>
              <a:t/>
            </a:r>
            <a:endParaRPr sz="800">
              <a:solidFill>
                <a:srgbClr val="000000"/>
              </a:solidFill>
              <a:latin typeface="Cutive"/>
              <a:ea typeface="Cutive"/>
              <a:cs typeface="Cutive"/>
              <a:sym typeface="Cutive"/>
            </a:endParaRPr>
          </a:p>
          <a:p>
            <a:pPr indent="-266700" lvl="0" marL="285750" marR="0" rtl="0" algn="l">
              <a:spcBef>
                <a:spcPts val="0"/>
              </a:spcBef>
              <a:buClr>
                <a:srgbClr val="000000"/>
              </a:buClr>
              <a:buSzPct val="100000"/>
              <a:buFont typeface="Noto Sans Symbols"/>
              <a:buChar char="✓"/>
            </a:pPr>
            <a:r>
              <a:rPr lang="en-US" sz="1300">
                <a:solidFill>
                  <a:srgbClr val="000000"/>
                </a:solidFill>
                <a:latin typeface="Cutive"/>
                <a:ea typeface="Cutive"/>
                <a:cs typeface="Cutive"/>
                <a:sym typeface="Cutive"/>
              </a:rPr>
              <a:t>Use paragraphs wisely to move in place and time, to highlight dramatic effect. </a:t>
            </a:r>
          </a:p>
          <a:p>
            <a:pPr indent="-285750" lvl="0" marL="285750" marR="0" rtl="0" algn="l">
              <a:spcBef>
                <a:spcPts val="0"/>
              </a:spcBef>
              <a:buClr>
                <a:schemeClr val="dk1"/>
              </a:buClr>
              <a:buFont typeface="Noto Sans Symbols"/>
              <a:buNone/>
            </a:pPr>
            <a:r>
              <a:t/>
            </a:r>
            <a:endParaRPr sz="800">
              <a:solidFill>
                <a:srgbClr val="000000"/>
              </a:solidFill>
              <a:latin typeface="Cutive"/>
              <a:ea typeface="Cutive"/>
              <a:cs typeface="Cutive"/>
              <a:sym typeface="Cutive"/>
            </a:endParaRPr>
          </a:p>
          <a:p>
            <a:pPr indent="-266700" lvl="0" marL="285750" marR="0" rtl="0" algn="l">
              <a:spcBef>
                <a:spcPts val="0"/>
              </a:spcBef>
              <a:buClr>
                <a:srgbClr val="000000"/>
              </a:buClr>
              <a:buSzPct val="100000"/>
              <a:buFont typeface="Noto Sans Symbols"/>
              <a:buChar char="✓"/>
            </a:pPr>
            <a:r>
              <a:rPr lang="en-US" sz="1300">
                <a:solidFill>
                  <a:srgbClr val="000000"/>
                </a:solidFill>
                <a:latin typeface="Cutive"/>
                <a:ea typeface="Cutive"/>
                <a:cs typeface="Cutive"/>
                <a:sym typeface="Cutive"/>
              </a:rPr>
              <a:t>Revise the lead (small action, mood, theme, setting, foreshadow).</a:t>
            </a:r>
          </a:p>
          <a:p>
            <a:pPr indent="-266700" lvl="0" marL="285750" marR="0" rtl="0" algn="l">
              <a:spcBef>
                <a:spcPts val="0"/>
              </a:spcBef>
              <a:buClr>
                <a:srgbClr val="000000"/>
              </a:buClr>
              <a:buSzPct val="100000"/>
              <a:buFont typeface="Noto Sans Symbols"/>
              <a:buChar char="✓"/>
            </a:pPr>
            <a:r>
              <a:rPr lang="en-US" sz="1300">
                <a:solidFill>
                  <a:srgbClr val="000000"/>
                </a:solidFill>
                <a:latin typeface="Cutive"/>
                <a:ea typeface="Cutive"/>
                <a:cs typeface="Cutive"/>
                <a:sym typeface="Cutive"/>
              </a:rPr>
              <a:t>Research key facts to make the story believable.</a:t>
            </a:r>
          </a:p>
          <a:p>
            <a:pPr indent="-285750" lvl="0" marL="285750" marR="0" rtl="0" algn="l">
              <a:spcBef>
                <a:spcPts val="0"/>
              </a:spcBef>
              <a:buClr>
                <a:schemeClr val="dk1"/>
              </a:buClr>
              <a:buFont typeface="Noto Sans Symbols"/>
              <a:buNone/>
            </a:pPr>
            <a:r>
              <a:t/>
            </a:r>
            <a:endParaRPr sz="800">
              <a:solidFill>
                <a:srgbClr val="000000"/>
              </a:solidFill>
              <a:latin typeface="Cutive"/>
              <a:ea typeface="Cutive"/>
              <a:cs typeface="Cutive"/>
              <a:sym typeface="Cutive"/>
            </a:endParaRPr>
          </a:p>
          <a:p>
            <a:pPr indent="-266700" lvl="0" marL="285750" marR="0" rtl="0" algn="l">
              <a:spcBef>
                <a:spcPts val="0"/>
              </a:spcBef>
              <a:buClr>
                <a:srgbClr val="000000"/>
              </a:buClr>
              <a:buSzPct val="100000"/>
              <a:buFont typeface="Noto Sans Symbols"/>
              <a:buChar char="✓"/>
            </a:pPr>
            <a:r>
              <a:rPr lang="en-US" sz="1300">
                <a:solidFill>
                  <a:srgbClr val="000000"/>
                </a:solidFill>
                <a:latin typeface="Cutive"/>
                <a:ea typeface="Cutive"/>
                <a:cs typeface="Cutive"/>
                <a:sym typeface="Cutive"/>
              </a:rPr>
              <a:t>Get rid of extra stuff that weighs the story down. </a:t>
            </a:r>
          </a:p>
          <a:p>
            <a:pPr indent="-285750" lvl="0" marL="285750" marR="0" rtl="0" algn="l">
              <a:spcBef>
                <a:spcPts val="0"/>
              </a:spcBef>
              <a:buClr>
                <a:schemeClr val="dk1"/>
              </a:buClr>
              <a:buFont typeface="Noto Sans Symbols"/>
              <a:buNone/>
            </a:pPr>
            <a:r>
              <a:t/>
            </a:r>
            <a:endParaRPr sz="800">
              <a:solidFill>
                <a:srgbClr val="000000"/>
              </a:solidFill>
              <a:latin typeface="Cutive"/>
              <a:ea typeface="Cutive"/>
              <a:cs typeface="Cutive"/>
              <a:sym typeface="Cutive"/>
            </a:endParaRPr>
          </a:p>
          <a:p>
            <a:pPr indent="-266700" lvl="0" marL="285750" marR="0" rtl="0" algn="l">
              <a:spcBef>
                <a:spcPts val="0"/>
              </a:spcBef>
              <a:buClr>
                <a:srgbClr val="000000"/>
              </a:buClr>
              <a:buSzPct val="100000"/>
              <a:buFont typeface="Noto Sans Symbols"/>
              <a:buChar char="✓"/>
            </a:pPr>
            <a:r>
              <a:rPr lang="en-US" sz="1300">
                <a:solidFill>
                  <a:srgbClr val="000000"/>
                </a:solidFill>
                <a:latin typeface="Cutive"/>
                <a:ea typeface="Cutive"/>
                <a:cs typeface="Cutive"/>
                <a:sym typeface="Cutive"/>
              </a:rPr>
              <a:t>Finish strong. </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pic>
        <p:nvPicPr>
          <p:cNvPr id="434" name="Shape 434"/>
          <p:cNvPicPr preferRelativeResize="0"/>
          <p:nvPr>
            <p:ph idx="1" type="body"/>
          </p:nvPr>
        </p:nvPicPr>
        <p:blipFill rotWithShape="1">
          <a:blip r:embed="rId3">
            <a:alphaModFix/>
          </a:blip>
          <a:srcRect b="0" l="0" r="0" t="0"/>
          <a:stretch/>
        </p:blipFill>
        <p:spPr>
          <a:xfrm>
            <a:off x="1384853" y="0"/>
            <a:ext cx="9183900" cy="6887700"/>
          </a:xfrm>
          <a:prstGeom prst="rect">
            <a:avLst/>
          </a:prstGeom>
          <a:noFill/>
          <a:ln>
            <a:noFill/>
          </a:ln>
        </p:spPr>
      </p:pic>
      <p:sp>
        <p:nvSpPr>
          <p:cNvPr id="435" name="Shape 435"/>
          <p:cNvSpPr txBox="1"/>
          <p:nvPr/>
        </p:nvSpPr>
        <p:spPr>
          <a:xfrm>
            <a:off x="5985775" y="1641825"/>
            <a:ext cx="4207200" cy="2531100"/>
          </a:xfrm>
          <a:prstGeom prst="rect">
            <a:avLst/>
          </a:prstGeom>
          <a:solidFill>
            <a:srgbClr val="F3F3F3"/>
          </a:solidFill>
          <a:ln>
            <a:noFill/>
          </a:ln>
        </p:spPr>
        <p:txBody>
          <a:bodyPr anchorCtr="0" anchor="t" bIns="91425" lIns="91425" rIns="91425" tIns="91425">
            <a:noAutofit/>
          </a:bodyPr>
          <a:lstStyle/>
          <a:p>
            <a:pPr lvl="0" rtl="0">
              <a:spcBef>
                <a:spcPts val="0"/>
              </a:spcBef>
              <a:buNone/>
            </a:pPr>
            <a:r>
              <a:rPr lang="en-US" sz="5000">
                <a:solidFill>
                  <a:srgbClr val="E06666"/>
                </a:solidFill>
                <a:latin typeface="Abril Fatface"/>
                <a:ea typeface="Abril Fatface"/>
                <a:cs typeface="Abril Fatface"/>
                <a:sym typeface="Abril Fatface"/>
              </a:rPr>
              <a:t>WORK DAY! </a:t>
            </a:r>
          </a:p>
        </p:txBody>
      </p:sp>
      <p:sp>
        <p:nvSpPr>
          <p:cNvPr id="436" name="Shape 436"/>
          <p:cNvSpPr txBox="1"/>
          <p:nvPr/>
        </p:nvSpPr>
        <p:spPr>
          <a:xfrm>
            <a:off x="5834400" y="2823400"/>
            <a:ext cx="4358700" cy="3459600"/>
          </a:xfrm>
          <a:prstGeom prst="rect">
            <a:avLst/>
          </a:prstGeom>
          <a:solidFill>
            <a:srgbClr val="FFD966"/>
          </a:solidFill>
          <a:ln>
            <a:noFill/>
          </a:ln>
        </p:spPr>
        <p:txBody>
          <a:bodyPr anchorCtr="0" anchor="t" bIns="45700" lIns="91425" rIns="91425" tIns="45700">
            <a:noAutofit/>
          </a:bodyPr>
          <a:lstStyle/>
          <a:p>
            <a:pPr indent="0" lvl="0" marL="0" marR="0" rtl="0" algn="l">
              <a:spcBef>
                <a:spcPts val="0"/>
              </a:spcBef>
              <a:buSzPct val="25000"/>
              <a:buNone/>
            </a:pPr>
            <a:r>
              <a:rPr lang="en-US" sz="3800">
                <a:solidFill>
                  <a:srgbClr val="3BC1C5"/>
                </a:solidFill>
                <a:latin typeface="Bubblegum Sans"/>
                <a:ea typeface="Bubblegum Sans"/>
                <a:cs typeface="Bubblegum Sans"/>
                <a:sym typeface="Bubblegum Sans"/>
              </a:rPr>
              <a:t>Try some close reading of a short story. Pick a section and read it closely. Mark it up and be ready to share.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id="123" name="Shape 123"/>
          <p:cNvPicPr preferRelativeResize="0"/>
          <p:nvPr>
            <p:ph idx="1" type="body"/>
          </p:nvPr>
        </p:nvPicPr>
        <p:blipFill rotWithShape="1">
          <a:blip r:embed="rId3">
            <a:alphaModFix/>
          </a:blip>
          <a:srcRect b="0" l="0" r="0" t="0"/>
          <a:stretch/>
        </p:blipFill>
        <p:spPr>
          <a:xfrm>
            <a:off x="0" y="0"/>
            <a:ext cx="9183757" cy="6887818"/>
          </a:xfrm>
          <a:prstGeom prst="rect">
            <a:avLst/>
          </a:prstGeom>
          <a:noFill/>
          <a:ln>
            <a:noFill/>
          </a:ln>
        </p:spPr>
      </p:pic>
      <p:sp>
        <p:nvSpPr>
          <p:cNvPr id="124" name="Shape 124"/>
          <p:cNvSpPr txBox="1"/>
          <p:nvPr/>
        </p:nvSpPr>
        <p:spPr>
          <a:xfrm>
            <a:off x="3101008" y="1942306"/>
            <a:ext cx="9422296" cy="249299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WRITING IN 3-D:</a:t>
            </a:r>
          </a:p>
          <a:p>
            <a:pPr indent="0" lvl="0" marL="0" marR="0" rtl="0" algn="l">
              <a:spcBef>
                <a:spcPts val="0"/>
              </a:spcBef>
              <a:buNone/>
            </a:pPr>
            <a:r>
              <a:t/>
            </a:r>
            <a:endParaRPr sz="4000">
              <a:solidFill>
                <a:srgbClr val="FE3243"/>
              </a:solidFill>
              <a:latin typeface="Fredericka the Great"/>
              <a:ea typeface="Fredericka the Great"/>
              <a:cs typeface="Fredericka the Great"/>
              <a:sym typeface="Fredericka the Great"/>
            </a:endParaRP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Is there evidence? </a:t>
            </a:r>
          </a:p>
          <a:p>
            <a:pPr indent="0" lvl="0" marL="0" marR="0" rtl="0" algn="l">
              <a:spcBef>
                <a:spcPts val="0"/>
              </a:spcBef>
              <a:buNone/>
            </a:pPr>
            <a:r>
              <a:t/>
            </a:r>
            <a:endParaRPr sz="1800">
              <a:solidFill>
                <a:schemeClr val="dk1"/>
              </a:solidFill>
              <a:latin typeface="Fredericka the Great"/>
              <a:ea typeface="Fredericka the Great"/>
              <a:cs typeface="Fredericka the Great"/>
              <a:sym typeface="Fredericka the Great"/>
            </a:endParaRPr>
          </a:p>
          <a:p>
            <a:pPr indent="0" lvl="0" marL="0" marR="0" rtl="0" algn="l">
              <a:spcBef>
                <a:spcPts val="0"/>
              </a:spcBef>
              <a:buSzPct val="25000"/>
              <a:buNone/>
            </a:pPr>
            <a:r>
              <a:rPr lang="en-US" sz="1800">
                <a:solidFill>
                  <a:schemeClr val="dk1"/>
                </a:solidFill>
                <a:latin typeface="Calibri"/>
                <a:ea typeface="Calibri"/>
                <a:cs typeface="Calibri"/>
                <a:sym typeface="Calibri"/>
              </a:rPr>
              <a:t>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id="130" name="Shape 130"/>
          <p:cNvPicPr preferRelativeResize="0"/>
          <p:nvPr>
            <p:ph idx="1" type="body"/>
          </p:nvPr>
        </p:nvPicPr>
        <p:blipFill rotWithShape="1">
          <a:blip r:embed="rId3">
            <a:alphaModFix/>
          </a:blip>
          <a:srcRect b="0" l="0" r="0" t="0"/>
          <a:stretch/>
        </p:blipFill>
        <p:spPr>
          <a:xfrm>
            <a:off x="0" y="-29817"/>
            <a:ext cx="9183757" cy="6887818"/>
          </a:xfrm>
          <a:prstGeom prst="rect">
            <a:avLst/>
          </a:prstGeom>
          <a:noFill/>
          <a:ln>
            <a:noFill/>
          </a:ln>
        </p:spPr>
      </p:pic>
      <p:sp>
        <p:nvSpPr>
          <p:cNvPr id="131" name="Shape 131"/>
          <p:cNvSpPr txBox="1"/>
          <p:nvPr/>
        </p:nvSpPr>
        <p:spPr>
          <a:xfrm>
            <a:off x="3087757" y="1552042"/>
            <a:ext cx="9422296" cy="372409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Turn and Talk:</a:t>
            </a:r>
          </a:p>
          <a:p>
            <a:pPr indent="0" lvl="0" marL="0" marR="0" rtl="0" algn="l">
              <a:spcBef>
                <a:spcPts val="0"/>
              </a:spcBef>
              <a:buNone/>
            </a:pPr>
            <a:r>
              <a:t/>
            </a:r>
            <a:endParaRPr sz="4000">
              <a:solidFill>
                <a:srgbClr val="FE3243"/>
              </a:solidFill>
              <a:latin typeface="Fredericka the Great"/>
              <a:ea typeface="Fredericka the Great"/>
              <a:cs typeface="Fredericka the Great"/>
              <a:sym typeface="Fredericka the Great"/>
            </a:endParaRPr>
          </a:p>
          <a:p>
            <a:pPr indent="0" lvl="0" marL="0" marR="0" rtl="0" algn="l">
              <a:spcBef>
                <a:spcPts val="0"/>
              </a:spcBef>
              <a:buSzPct val="25000"/>
              <a:buNone/>
            </a:pPr>
            <a:r>
              <a:rPr lang="en-US" sz="4000">
                <a:solidFill>
                  <a:srgbClr val="FE3243"/>
                </a:solidFill>
                <a:latin typeface="Fredericka the Great"/>
                <a:ea typeface="Fredericka the Great"/>
                <a:cs typeface="Fredericka the Great"/>
                <a:sym typeface="Fredericka the Great"/>
              </a:rPr>
              <a:t>Give a summary. </a:t>
            </a:r>
          </a:p>
          <a:p>
            <a:pPr indent="0" lvl="0" marL="0" marR="0" rtl="0" algn="l">
              <a:spcBef>
                <a:spcPts val="0"/>
              </a:spcBef>
              <a:buNone/>
            </a:pPr>
            <a:r>
              <a:t/>
            </a:r>
            <a:endParaRPr sz="4000">
              <a:solidFill>
                <a:srgbClr val="FE3243"/>
              </a:solidFill>
              <a:latin typeface="Short Stack"/>
              <a:ea typeface="Short Stack"/>
              <a:cs typeface="Short Stack"/>
              <a:sym typeface="Short Stack"/>
            </a:endParaRPr>
          </a:p>
          <a:p>
            <a:pPr indent="0" lvl="0" marL="0" marR="0" rtl="0" algn="l">
              <a:spcBef>
                <a:spcPts val="0"/>
              </a:spcBef>
              <a:buNone/>
            </a:pPr>
            <a:r>
              <a:t/>
            </a:r>
            <a:endParaRPr sz="4000">
              <a:solidFill>
                <a:srgbClr val="FE3243"/>
              </a:solidFill>
              <a:latin typeface="Short Stack"/>
              <a:ea typeface="Short Stack"/>
              <a:cs typeface="Short Stack"/>
              <a:sym typeface="Short Stack"/>
            </a:endParaRPr>
          </a:p>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SzPct val="25000"/>
              <a:buNone/>
            </a:pPr>
            <a:r>
              <a:rPr lang="en-US" sz="1800">
                <a:solidFill>
                  <a:schemeClr val="dk1"/>
                </a:solidFill>
                <a:latin typeface="Calibri"/>
                <a:ea typeface="Calibri"/>
                <a:cs typeface="Calibri"/>
                <a:sym typeface="Calibri"/>
              </a:rPr>
              <a:t>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id="137" name="Shape 137"/>
          <p:cNvPicPr preferRelativeResize="0"/>
          <p:nvPr>
            <p:ph idx="1" type="body"/>
          </p:nvPr>
        </p:nvPicPr>
        <p:blipFill rotWithShape="1">
          <a:blip r:embed="rId3">
            <a:alphaModFix/>
          </a:blip>
          <a:srcRect b="0" l="0" r="0" t="0"/>
          <a:stretch/>
        </p:blipFill>
        <p:spPr>
          <a:xfrm>
            <a:off x="1696277" y="1000"/>
            <a:ext cx="9142666" cy="6857000"/>
          </a:xfrm>
          <a:prstGeom prst="rect">
            <a:avLst/>
          </a:prstGeom>
          <a:noFill/>
          <a:ln>
            <a:noFill/>
          </a:ln>
        </p:spPr>
      </p:pic>
      <p:sp>
        <p:nvSpPr>
          <p:cNvPr id="138" name="Shape 138"/>
          <p:cNvSpPr txBox="1"/>
          <p:nvPr/>
        </p:nvSpPr>
        <p:spPr>
          <a:xfrm>
            <a:off x="3472069" y="2292626"/>
            <a:ext cx="3313043" cy="193899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2000">
                <a:solidFill>
                  <a:schemeClr val="dk1"/>
                </a:solidFill>
                <a:latin typeface="Short Stack"/>
                <a:ea typeface="Short Stack"/>
                <a:cs typeface="Short Stack"/>
                <a:sym typeface="Short Stack"/>
              </a:rPr>
              <a:t>It is always a good idea to start drafting in 3-D. Don’t wait until revision. Get evidence in now.</a:t>
            </a:r>
          </a:p>
        </p:txBody>
      </p:sp>
      <p:sp>
        <p:nvSpPr>
          <p:cNvPr id="139" name="Shape 139"/>
          <p:cNvSpPr txBox="1"/>
          <p:nvPr/>
        </p:nvSpPr>
        <p:spPr>
          <a:xfrm>
            <a:off x="3472069" y="4850294"/>
            <a:ext cx="6129130" cy="124649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2500">
                <a:solidFill>
                  <a:schemeClr val="dk1"/>
                </a:solidFill>
                <a:latin typeface="Short Stack"/>
                <a:ea typeface="Short Stack"/>
                <a:cs typeface="Short Stack"/>
                <a:sym typeface="Short Stack"/>
              </a:rPr>
              <a:t>You do not have to draft chronologically. Write scene-by-scene. </a:t>
            </a:r>
          </a:p>
        </p:txBody>
      </p:sp>
      <p:sp>
        <p:nvSpPr>
          <p:cNvPr id="140" name="Shape 140"/>
          <p:cNvSpPr txBox="1"/>
          <p:nvPr/>
        </p:nvSpPr>
        <p:spPr>
          <a:xfrm>
            <a:off x="2702108" y="582881"/>
            <a:ext cx="8136835" cy="63094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3500">
                <a:solidFill>
                  <a:schemeClr val="lt1"/>
                </a:solidFill>
                <a:latin typeface="Short Stack"/>
                <a:ea typeface="Short Stack"/>
                <a:cs typeface="Short Stack"/>
                <a:sym typeface="Short Stack"/>
              </a:rPr>
              <a:t>Off to work!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E3243">
            <a:alpha val="77647"/>
          </a:srgbClr>
        </a:solidFill>
      </p:bgPr>
    </p:bg>
    <p:spTree>
      <p:nvGrpSpPr>
        <p:cNvPr id="144" name="Shape 144"/>
        <p:cNvGrpSpPr/>
        <p:nvPr/>
      </p:nvGrpSpPr>
      <p:grpSpPr>
        <a:xfrm>
          <a:off x="0" y="0"/>
          <a:ext cx="0" cy="0"/>
          <a:chOff x="0" y="0"/>
          <a:chExt cx="0" cy="0"/>
        </a:xfrm>
      </p:grpSpPr>
      <p:pic>
        <p:nvPicPr>
          <p:cNvPr id="145" name="Shape 145"/>
          <p:cNvPicPr preferRelativeResize="0"/>
          <p:nvPr/>
        </p:nvPicPr>
        <p:blipFill>
          <a:blip r:embed="rId3">
            <a:alphaModFix/>
          </a:blip>
          <a:stretch>
            <a:fillRect/>
          </a:stretch>
        </p:blipFill>
        <p:spPr>
          <a:xfrm>
            <a:off x="27" y="0"/>
            <a:ext cx="12192000" cy="6858000"/>
          </a:xfrm>
          <a:prstGeom prst="rect">
            <a:avLst/>
          </a:prstGeom>
          <a:noFill/>
          <a:ln>
            <a:noFill/>
          </a:ln>
        </p:spPr>
      </p:pic>
      <p:pic>
        <p:nvPicPr>
          <p:cNvPr id="146" name="Shape 146"/>
          <p:cNvPicPr preferRelativeResize="0"/>
          <p:nvPr>
            <p:ph idx="1" type="body"/>
          </p:nvPr>
        </p:nvPicPr>
        <p:blipFill rotWithShape="1">
          <a:blip r:embed="rId4">
            <a:alphaModFix/>
          </a:blip>
          <a:srcRect b="5822" l="6575" r="7109" t="5282"/>
          <a:stretch/>
        </p:blipFill>
        <p:spPr>
          <a:xfrm>
            <a:off x="3132666" y="0"/>
            <a:ext cx="5520300" cy="6895800"/>
          </a:xfrm>
          <a:prstGeom prst="rect">
            <a:avLst/>
          </a:prstGeom>
          <a:noFill/>
          <a:ln>
            <a:noFill/>
          </a:ln>
        </p:spPr>
      </p:pic>
      <p:sp>
        <p:nvSpPr>
          <p:cNvPr id="147" name="Shape 147"/>
          <p:cNvSpPr txBox="1"/>
          <p:nvPr/>
        </p:nvSpPr>
        <p:spPr>
          <a:xfrm>
            <a:off x="3132675" y="289974"/>
            <a:ext cx="5495400" cy="6605700"/>
          </a:xfrm>
          <a:prstGeom prst="rect">
            <a:avLst/>
          </a:prstGeom>
          <a:noFill/>
          <a:ln>
            <a:noFill/>
          </a:ln>
        </p:spPr>
        <p:txBody>
          <a:bodyPr anchorCtr="0" anchor="t" bIns="45700" lIns="91425" rIns="91425" tIns="45700">
            <a:noAutofit/>
          </a:bodyPr>
          <a:lstStyle/>
          <a:p>
            <a:pPr indent="0" lvl="0" marL="0" marR="0" rtl="0">
              <a:spcBef>
                <a:spcPts val="0"/>
              </a:spcBef>
              <a:buSzPct val="25000"/>
              <a:buNone/>
            </a:pPr>
            <a:r>
              <a:rPr lang="en-US" sz="1900" u="sng">
                <a:solidFill>
                  <a:schemeClr val="dk1"/>
                </a:solidFill>
                <a:latin typeface="Cutive"/>
                <a:ea typeface="Cutive"/>
                <a:cs typeface="Cutive"/>
                <a:sym typeface="Cutive"/>
              </a:rPr>
              <a:t>HOW TO WRITE </a:t>
            </a:r>
          </a:p>
          <a:p>
            <a:pPr indent="0" lvl="0" marL="0" marR="0" rtl="0">
              <a:spcBef>
                <a:spcPts val="0"/>
              </a:spcBef>
              <a:buSzPct val="25000"/>
              <a:buNone/>
            </a:pPr>
            <a:r>
              <a:rPr lang="en-US" sz="1900" u="sng">
                <a:solidFill>
                  <a:schemeClr val="dk1"/>
                </a:solidFill>
                <a:latin typeface="Cutive"/>
                <a:ea typeface="Cutive"/>
                <a:cs typeface="Cutive"/>
                <a:sym typeface="Cutive"/>
              </a:rPr>
              <a:t>COMPELLING FICTION:</a:t>
            </a:r>
            <a:r>
              <a:rPr lang="en-US" sz="2000" u="sng">
                <a:solidFill>
                  <a:schemeClr val="dk1"/>
                </a:solidFill>
                <a:latin typeface="Cutive"/>
                <a:ea typeface="Cutive"/>
                <a:cs typeface="Cutive"/>
                <a:sym typeface="Cutive"/>
              </a:rPr>
              <a:t> </a:t>
            </a:r>
          </a:p>
          <a:p>
            <a:pPr indent="-127000" lvl="0" marL="0" marR="0" rtl="0" algn="l">
              <a:spcBef>
                <a:spcPts val="0"/>
              </a:spcBef>
              <a:buClr>
                <a:schemeClr val="dk1"/>
              </a:buClr>
              <a:buFont typeface="Noto Sans Symbols"/>
              <a:buNone/>
            </a:pPr>
            <a:r>
              <a:t/>
            </a:r>
            <a:endParaRPr sz="1600">
              <a:solidFill>
                <a:schemeClr val="dk1"/>
              </a:solidFill>
              <a:latin typeface="Cutive"/>
              <a:ea typeface="Cutive"/>
              <a:cs typeface="Cutive"/>
              <a:sym typeface="Cutive"/>
            </a:endParaRPr>
          </a:p>
          <a:p>
            <a:pPr indent="-127000" lvl="0" marL="0" marR="0" rtl="0" algn="l">
              <a:spcBef>
                <a:spcPts val="0"/>
              </a:spcBef>
              <a:buClr>
                <a:schemeClr val="dk1"/>
              </a:buClr>
              <a:buFont typeface="Noto Sans Symbols"/>
              <a:buNone/>
            </a:pPr>
            <a:r>
              <a:t/>
            </a:r>
            <a:endParaRPr sz="1000">
              <a:solidFill>
                <a:schemeClr val="dk1"/>
              </a:solidFill>
              <a:latin typeface="Cutive"/>
              <a:ea typeface="Cutive"/>
              <a:cs typeface="Cutive"/>
              <a:sym typeface="Cutive"/>
            </a:endParaRPr>
          </a:p>
          <a:p>
            <a:pPr indent="-273050" lvl="0" marL="285750" marR="0" rtl="0" algn="l">
              <a:spcBef>
                <a:spcPts val="0"/>
              </a:spcBef>
              <a:buClr>
                <a:schemeClr val="dk1"/>
              </a:buClr>
              <a:buSzPct val="100000"/>
              <a:buFont typeface="Noto Sans Symbols"/>
              <a:buChar char="✓"/>
            </a:pPr>
            <a:r>
              <a:rPr lang="en-US" sz="1800">
                <a:solidFill>
                  <a:schemeClr val="dk1"/>
                </a:solidFill>
                <a:latin typeface="Cutive"/>
                <a:ea typeface="Cutive"/>
                <a:cs typeface="Cutive"/>
                <a:sym typeface="Cutive"/>
              </a:rPr>
              <a:t>Brainstorm a great story idea (small moments, places, events, issues, struggles, stories you wish existed).</a:t>
            </a:r>
          </a:p>
          <a:p>
            <a:pPr indent="-285750" lvl="0" marL="285750" marR="0" rtl="0" algn="l">
              <a:spcBef>
                <a:spcPts val="0"/>
              </a:spcBef>
              <a:buClr>
                <a:schemeClr val="dk1"/>
              </a:buClr>
              <a:buFont typeface="Noto Sans Symbols"/>
              <a:buNone/>
            </a:pPr>
            <a:r>
              <a:t/>
            </a:r>
            <a:endParaRPr sz="1800">
              <a:solidFill>
                <a:schemeClr val="dk1"/>
              </a:solidFill>
              <a:latin typeface="Cutive"/>
              <a:ea typeface="Cutive"/>
              <a:cs typeface="Cutive"/>
              <a:sym typeface="Cutive"/>
            </a:endParaRPr>
          </a:p>
          <a:p>
            <a:pPr indent="-273050" lvl="0" marL="285750" marR="0" rtl="0" algn="l">
              <a:spcBef>
                <a:spcPts val="0"/>
              </a:spcBef>
              <a:buClr>
                <a:schemeClr val="dk1"/>
              </a:buClr>
              <a:buSzPct val="100000"/>
              <a:buFont typeface="Noto Sans Symbols"/>
              <a:buChar char="✓"/>
            </a:pPr>
            <a:r>
              <a:rPr lang="en-US" sz="1800">
                <a:solidFill>
                  <a:schemeClr val="dk1"/>
                </a:solidFill>
                <a:latin typeface="Cutive"/>
                <a:ea typeface="Cutive"/>
                <a:cs typeface="Cutive"/>
                <a:sym typeface="Cutive"/>
              </a:rPr>
              <a:t>Make your characters come alive (traits, wants, struggles, attitude, relationships).</a:t>
            </a:r>
          </a:p>
          <a:p>
            <a:pPr indent="-285750" lvl="0" marL="285750" marR="0" rtl="0" algn="l">
              <a:spcBef>
                <a:spcPts val="0"/>
              </a:spcBef>
              <a:buClr>
                <a:schemeClr val="dk1"/>
              </a:buClr>
              <a:buFont typeface="Noto Sans Symbols"/>
              <a:buNone/>
            </a:pPr>
            <a:r>
              <a:t/>
            </a:r>
            <a:endParaRPr sz="1800">
              <a:solidFill>
                <a:schemeClr val="dk1"/>
              </a:solidFill>
              <a:latin typeface="Cutive"/>
              <a:ea typeface="Cutive"/>
              <a:cs typeface="Cutive"/>
              <a:sym typeface="Cutive"/>
            </a:endParaRPr>
          </a:p>
          <a:p>
            <a:pPr indent="-273050" lvl="0" marL="285750" marR="0" rtl="0" algn="l">
              <a:spcBef>
                <a:spcPts val="0"/>
              </a:spcBef>
              <a:buClr>
                <a:schemeClr val="dk1"/>
              </a:buClr>
              <a:buSzPct val="100000"/>
              <a:buFont typeface="Noto Sans Symbols"/>
              <a:buChar char="✓"/>
            </a:pPr>
            <a:r>
              <a:rPr lang="en-US" sz="1800">
                <a:solidFill>
                  <a:schemeClr val="dk1"/>
                </a:solidFill>
                <a:latin typeface="Cutive"/>
                <a:ea typeface="Cutive"/>
                <a:cs typeface="Cutive"/>
                <a:sym typeface="Cutive"/>
              </a:rPr>
              <a:t>Test-drive your character in scenes (envision and write actions, feelings, dialogue, setting, point of view).</a:t>
            </a:r>
          </a:p>
          <a:p>
            <a:pPr indent="-285750" lvl="0" marL="285750" marR="0" rtl="0" algn="l">
              <a:spcBef>
                <a:spcPts val="0"/>
              </a:spcBef>
              <a:buClr>
                <a:schemeClr val="dk1"/>
              </a:buClr>
              <a:buFont typeface="Noto Sans Symbols"/>
              <a:buNone/>
            </a:pPr>
            <a:r>
              <a:t/>
            </a:r>
            <a:endParaRPr sz="1800">
              <a:solidFill>
                <a:schemeClr val="dk1"/>
              </a:solidFill>
              <a:latin typeface="Cutive"/>
              <a:ea typeface="Cutive"/>
              <a:cs typeface="Cutive"/>
              <a:sym typeface="Cutive"/>
            </a:endParaRPr>
          </a:p>
          <a:p>
            <a:pPr indent="-273050" lvl="0" marL="285750" marR="0" rtl="0" algn="l">
              <a:spcBef>
                <a:spcPts val="0"/>
              </a:spcBef>
              <a:buClr>
                <a:schemeClr val="dk1"/>
              </a:buClr>
              <a:buSzPct val="100000"/>
              <a:buFont typeface="Noto Sans Symbols"/>
              <a:buChar char="✓"/>
            </a:pPr>
            <a:r>
              <a:rPr lang="en-US" sz="1800">
                <a:solidFill>
                  <a:schemeClr val="dk1"/>
                </a:solidFill>
                <a:latin typeface="Cutive"/>
                <a:ea typeface="Cutive"/>
                <a:cs typeface="Cutive"/>
                <a:sym typeface="Cutive"/>
              </a:rPr>
              <a:t>Plot several versions of your story, aiming to intensify the problem (use arcs, timelines and storyboards).</a:t>
            </a:r>
          </a:p>
          <a:p>
            <a:pPr indent="-285750" lvl="0" marL="285750" marR="0" rtl="0" algn="l">
              <a:spcBef>
                <a:spcPts val="0"/>
              </a:spcBef>
              <a:buClr>
                <a:schemeClr val="dk1"/>
              </a:buClr>
              <a:buFont typeface="Noto Sans Symbols"/>
              <a:buNone/>
            </a:pPr>
            <a:r>
              <a:t/>
            </a:r>
            <a:endParaRPr sz="1800">
              <a:solidFill>
                <a:schemeClr val="dk1"/>
              </a:solidFill>
              <a:latin typeface="Cutive"/>
              <a:ea typeface="Cutive"/>
              <a:cs typeface="Cutive"/>
              <a:sym typeface="Cutive"/>
            </a:endParaRPr>
          </a:p>
          <a:p>
            <a:pPr indent="-273050" lvl="0" marL="285750" marR="0" rtl="0" algn="l">
              <a:spcBef>
                <a:spcPts val="0"/>
              </a:spcBef>
              <a:buClr>
                <a:schemeClr val="dk1"/>
              </a:buClr>
              <a:buSzPct val="100000"/>
              <a:buFont typeface="Noto Sans Symbols"/>
              <a:buChar char="✓"/>
            </a:pPr>
            <a:r>
              <a:rPr lang="en-US" sz="1800">
                <a:solidFill>
                  <a:schemeClr val="dk1"/>
                </a:solidFill>
                <a:latin typeface="Cutive"/>
                <a:ea typeface="Cutive"/>
                <a:cs typeface="Cutive"/>
                <a:sym typeface="Cutive"/>
              </a:rPr>
              <a:t>Draft a 3-D story (story-tell bit-by-bit, include evidence of your characters’ actions, thought and feelings. </a:t>
            </a:r>
          </a:p>
        </p:txBody>
      </p:sp>
      <p:pic>
        <p:nvPicPr>
          <p:cNvPr id="148" name="Shape 148"/>
          <p:cNvPicPr preferRelativeResize="0"/>
          <p:nvPr/>
        </p:nvPicPr>
        <p:blipFill rotWithShape="1">
          <a:blip r:embed="rId5">
            <a:alphaModFix/>
          </a:blip>
          <a:srcRect b="0" l="0" r="0" t="0"/>
          <a:stretch/>
        </p:blipFill>
        <p:spPr>
          <a:xfrm>
            <a:off x="7074599" y="274550"/>
            <a:ext cx="1401000" cy="934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